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8" r:id="rId6"/>
    <p:sldId id="266" r:id="rId7"/>
    <p:sldId id="280" r:id="rId8"/>
    <p:sldId id="268" r:id="rId9"/>
    <p:sldId id="260" r:id="rId10"/>
    <p:sldId id="281" r:id="rId11"/>
    <p:sldId id="270" r:id="rId12"/>
    <p:sldId id="278" r:id="rId13"/>
    <p:sldId id="265" r:id="rId14"/>
    <p:sldId id="277" r:id="rId15"/>
    <p:sldId id="282" r:id="rId16"/>
    <p:sldId id="275" r:id="rId17"/>
    <p:sldId id="27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90" autoAdjust="0"/>
    <p:restoredTop sz="94660"/>
  </p:normalViewPr>
  <p:slideViewPr>
    <p:cSldViewPr snapToGrid="0">
      <p:cViewPr varScale="1">
        <p:scale>
          <a:sx n="72" d="100"/>
          <a:sy n="72" d="100"/>
        </p:scale>
        <p:origin x="660"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BEF5C-1888-4417-9F5C-9EDC3F1CA15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E86B424-79C9-461B-AC7D-841D22E635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B18E7A-C7C0-4718-8CA1-100E66BB8E5D}"/>
              </a:ext>
            </a:extLst>
          </p:cNvPr>
          <p:cNvSpPr>
            <a:spLocks noGrp="1"/>
          </p:cNvSpPr>
          <p:nvPr>
            <p:ph type="dt" sz="half" idx="10"/>
          </p:nvPr>
        </p:nvSpPr>
        <p:spPr/>
        <p:txBody>
          <a:bodyPr/>
          <a:lstStyle/>
          <a:p>
            <a:fld id="{0AC51684-35F7-4B70-89AF-EA651EE43D98}" type="datetimeFigureOut">
              <a:rPr lang="en-US" smtClean="0"/>
              <a:t>12/4/2021</a:t>
            </a:fld>
            <a:endParaRPr lang="en-US"/>
          </a:p>
        </p:txBody>
      </p:sp>
      <p:sp>
        <p:nvSpPr>
          <p:cNvPr id="5" name="Footer Placeholder 4">
            <a:extLst>
              <a:ext uri="{FF2B5EF4-FFF2-40B4-BE49-F238E27FC236}">
                <a16:creationId xmlns:a16="http://schemas.microsoft.com/office/drawing/2014/main" id="{22DD98D0-9AA0-49D2-93DC-3DB52699CD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8D7FDC-F260-4D56-ACD1-4A5AB3A15364}"/>
              </a:ext>
            </a:extLst>
          </p:cNvPr>
          <p:cNvSpPr>
            <a:spLocks noGrp="1"/>
          </p:cNvSpPr>
          <p:nvPr>
            <p:ph type="sldNum" sz="quarter" idx="12"/>
          </p:nvPr>
        </p:nvSpPr>
        <p:spPr/>
        <p:txBody>
          <a:bodyPr/>
          <a:lstStyle/>
          <a:p>
            <a:fld id="{F5A4C797-BDAF-4D93-866E-B29131001C01}" type="slidenum">
              <a:rPr lang="en-US" smtClean="0"/>
              <a:t>‹#›</a:t>
            </a:fld>
            <a:endParaRPr lang="en-US"/>
          </a:p>
        </p:txBody>
      </p:sp>
    </p:spTree>
    <p:extLst>
      <p:ext uri="{BB962C8B-B14F-4D97-AF65-F5344CB8AC3E}">
        <p14:creationId xmlns:p14="http://schemas.microsoft.com/office/powerpoint/2010/main" val="1833642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13C93-A093-4A1E-B301-717B317F9CC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18B2EFC-A999-4443-A454-21957E9C7BD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FF41A0-C628-40CC-97A0-B5B253F57C8B}"/>
              </a:ext>
            </a:extLst>
          </p:cNvPr>
          <p:cNvSpPr>
            <a:spLocks noGrp="1"/>
          </p:cNvSpPr>
          <p:nvPr>
            <p:ph type="dt" sz="half" idx="10"/>
          </p:nvPr>
        </p:nvSpPr>
        <p:spPr/>
        <p:txBody>
          <a:bodyPr/>
          <a:lstStyle/>
          <a:p>
            <a:fld id="{0AC51684-35F7-4B70-89AF-EA651EE43D98}" type="datetimeFigureOut">
              <a:rPr lang="en-US" smtClean="0"/>
              <a:t>12/4/2021</a:t>
            </a:fld>
            <a:endParaRPr lang="en-US"/>
          </a:p>
        </p:txBody>
      </p:sp>
      <p:sp>
        <p:nvSpPr>
          <p:cNvPr id="5" name="Footer Placeholder 4">
            <a:extLst>
              <a:ext uri="{FF2B5EF4-FFF2-40B4-BE49-F238E27FC236}">
                <a16:creationId xmlns:a16="http://schemas.microsoft.com/office/drawing/2014/main" id="{6E099FF8-5EB2-4B4A-B332-5818083896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29B256-5389-4E28-A4B6-7BE2D6CFFD10}"/>
              </a:ext>
            </a:extLst>
          </p:cNvPr>
          <p:cNvSpPr>
            <a:spLocks noGrp="1"/>
          </p:cNvSpPr>
          <p:nvPr>
            <p:ph type="sldNum" sz="quarter" idx="12"/>
          </p:nvPr>
        </p:nvSpPr>
        <p:spPr/>
        <p:txBody>
          <a:bodyPr/>
          <a:lstStyle/>
          <a:p>
            <a:fld id="{F5A4C797-BDAF-4D93-866E-B29131001C01}" type="slidenum">
              <a:rPr lang="en-US" smtClean="0"/>
              <a:t>‹#›</a:t>
            </a:fld>
            <a:endParaRPr lang="en-US"/>
          </a:p>
        </p:txBody>
      </p:sp>
    </p:spTree>
    <p:extLst>
      <p:ext uri="{BB962C8B-B14F-4D97-AF65-F5344CB8AC3E}">
        <p14:creationId xmlns:p14="http://schemas.microsoft.com/office/powerpoint/2010/main" val="2280367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4DE55D5-EAB2-4D74-833E-E03C6CBE9F0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6A10A8B-1735-4A90-AC21-D3F129533E7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6D629A-2469-4D9F-9941-7C4133FC01B8}"/>
              </a:ext>
            </a:extLst>
          </p:cNvPr>
          <p:cNvSpPr>
            <a:spLocks noGrp="1"/>
          </p:cNvSpPr>
          <p:nvPr>
            <p:ph type="dt" sz="half" idx="10"/>
          </p:nvPr>
        </p:nvSpPr>
        <p:spPr/>
        <p:txBody>
          <a:bodyPr/>
          <a:lstStyle/>
          <a:p>
            <a:fld id="{0AC51684-35F7-4B70-89AF-EA651EE43D98}" type="datetimeFigureOut">
              <a:rPr lang="en-US" smtClean="0"/>
              <a:t>12/4/2021</a:t>
            </a:fld>
            <a:endParaRPr lang="en-US"/>
          </a:p>
        </p:txBody>
      </p:sp>
      <p:sp>
        <p:nvSpPr>
          <p:cNvPr id="5" name="Footer Placeholder 4">
            <a:extLst>
              <a:ext uri="{FF2B5EF4-FFF2-40B4-BE49-F238E27FC236}">
                <a16:creationId xmlns:a16="http://schemas.microsoft.com/office/drawing/2014/main" id="{1E82CD41-2F1F-4475-A341-F3CC09200F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C4BA97-04FB-4F95-A50D-B76D91ED16F7}"/>
              </a:ext>
            </a:extLst>
          </p:cNvPr>
          <p:cNvSpPr>
            <a:spLocks noGrp="1"/>
          </p:cNvSpPr>
          <p:nvPr>
            <p:ph type="sldNum" sz="quarter" idx="12"/>
          </p:nvPr>
        </p:nvSpPr>
        <p:spPr/>
        <p:txBody>
          <a:bodyPr/>
          <a:lstStyle/>
          <a:p>
            <a:fld id="{F5A4C797-BDAF-4D93-866E-B29131001C01}" type="slidenum">
              <a:rPr lang="en-US" smtClean="0"/>
              <a:t>‹#›</a:t>
            </a:fld>
            <a:endParaRPr lang="en-US"/>
          </a:p>
        </p:txBody>
      </p:sp>
    </p:spTree>
    <p:extLst>
      <p:ext uri="{BB962C8B-B14F-4D97-AF65-F5344CB8AC3E}">
        <p14:creationId xmlns:p14="http://schemas.microsoft.com/office/powerpoint/2010/main" val="3644921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0C2DA-159F-4849-BE90-A0240DCE185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BCAAEF7-6E60-4B6E-886F-2A6C3A4FD51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510373-B29B-47EE-A5AD-01A1DBE3D5DD}"/>
              </a:ext>
            </a:extLst>
          </p:cNvPr>
          <p:cNvSpPr>
            <a:spLocks noGrp="1"/>
          </p:cNvSpPr>
          <p:nvPr>
            <p:ph type="dt" sz="half" idx="10"/>
          </p:nvPr>
        </p:nvSpPr>
        <p:spPr/>
        <p:txBody>
          <a:bodyPr/>
          <a:lstStyle/>
          <a:p>
            <a:fld id="{0AC51684-35F7-4B70-89AF-EA651EE43D98}" type="datetimeFigureOut">
              <a:rPr lang="en-US" smtClean="0"/>
              <a:t>12/4/2021</a:t>
            </a:fld>
            <a:endParaRPr lang="en-US"/>
          </a:p>
        </p:txBody>
      </p:sp>
      <p:sp>
        <p:nvSpPr>
          <p:cNvPr id="5" name="Footer Placeholder 4">
            <a:extLst>
              <a:ext uri="{FF2B5EF4-FFF2-40B4-BE49-F238E27FC236}">
                <a16:creationId xmlns:a16="http://schemas.microsoft.com/office/drawing/2014/main" id="{57D0797F-B715-46D9-87EE-873662AD08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1DCE36-955A-45AF-821C-7FD717C99A2D}"/>
              </a:ext>
            </a:extLst>
          </p:cNvPr>
          <p:cNvSpPr>
            <a:spLocks noGrp="1"/>
          </p:cNvSpPr>
          <p:nvPr>
            <p:ph type="sldNum" sz="quarter" idx="12"/>
          </p:nvPr>
        </p:nvSpPr>
        <p:spPr/>
        <p:txBody>
          <a:bodyPr/>
          <a:lstStyle/>
          <a:p>
            <a:fld id="{F5A4C797-BDAF-4D93-866E-B29131001C01}" type="slidenum">
              <a:rPr lang="en-US" smtClean="0"/>
              <a:t>‹#›</a:t>
            </a:fld>
            <a:endParaRPr lang="en-US"/>
          </a:p>
        </p:txBody>
      </p:sp>
    </p:spTree>
    <p:extLst>
      <p:ext uri="{BB962C8B-B14F-4D97-AF65-F5344CB8AC3E}">
        <p14:creationId xmlns:p14="http://schemas.microsoft.com/office/powerpoint/2010/main" val="4138595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AFDBA-4B1D-4B71-AA1F-D17D209375F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D46A6F9-29D1-4B95-9D80-FD75D63E18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D6890B5-9AB9-4C50-ADCA-CCA14149A0E8}"/>
              </a:ext>
            </a:extLst>
          </p:cNvPr>
          <p:cNvSpPr>
            <a:spLocks noGrp="1"/>
          </p:cNvSpPr>
          <p:nvPr>
            <p:ph type="dt" sz="half" idx="10"/>
          </p:nvPr>
        </p:nvSpPr>
        <p:spPr/>
        <p:txBody>
          <a:bodyPr/>
          <a:lstStyle/>
          <a:p>
            <a:fld id="{0AC51684-35F7-4B70-89AF-EA651EE43D98}" type="datetimeFigureOut">
              <a:rPr lang="en-US" smtClean="0"/>
              <a:t>12/4/2021</a:t>
            </a:fld>
            <a:endParaRPr lang="en-US"/>
          </a:p>
        </p:txBody>
      </p:sp>
      <p:sp>
        <p:nvSpPr>
          <p:cNvPr id="5" name="Footer Placeholder 4">
            <a:extLst>
              <a:ext uri="{FF2B5EF4-FFF2-40B4-BE49-F238E27FC236}">
                <a16:creationId xmlns:a16="http://schemas.microsoft.com/office/drawing/2014/main" id="{58B15134-6A72-4225-BEAD-AF26B0D7B4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2FB640-E5A1-46EC-9A13-CAED8D66FEF5}"/>
              </a:ext>
            </a:extLst>
          </p:cNvPr>
          <p:cNvSpPr>
            <a:spLocks noGrp="1"/>
          </p:cNvSpPr>
          <p:nvPr>
            <p:ph type="sldNum" sz="quarter" idx="12"/>
          </p:nvPr>
        </p:nvSpPr>
        <p:spPr/>
        <p:txBody>
          <a:bodyPr/>
          <a:lstStyle/>
          <a:p>
            <a:fld id="{F5A4C797-BDAF-4D93-866E-B29131001C01}" type="slidenum">
              <a:rPr lang="en-US" smtClean="0"/>
              <a:t>‹#›</a:t>
            </a:fld>
            <a:endParaRPr lang="en-US"/>
          </a:p>
        </p:txBody>
      </p:sp>
    </p:spTree>
    <p:extLst>
      <p:ext uri="{BB962C8B-B14F-4D97-AF65-F5344CB8AC3E}">
        <p14:creationId xmlns:p14="http://schemas.microsoft.com/office/powerpoint/2010/main" val="446181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601BF-333F-47CC-8499-575DFFC183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7C7275C-F5FB-4114-A6F0-D9D46CAFD26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0CE3751-1E95-4D9B-864F-C1CA1C25AE2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934BF59-C749-47A3-9690-413644E7CC33}"/>
              </a:ext>
            </a:extLst>
          </p:cNvPr>
          <p:cNvSpPr>
            <a:spLocks noGrp="1"/>
          </p:cNvSpPr>
          <p:nvPr>
            <p:ph type="dt" sz="half" idx="10"/>
          </p:nvPr>
        </p:nvSpPr>
        <p:spPr/>
        <p:txBody>
          <a:bodyPr/>
          <a:lstStyle/>
          <a:p>
            <a:fld id="{0AC51684-35F7-4B70-89AF-EA651EE43D98}" type="datetimeFigureOut">
              <a:rPr lang="en-US" smtClean="0"/>
              <a:t>12/4/2021</a:t>
            </a:fld>
            <a:endParaRPr lang="en-US"/>
          </a:p>
        </p:txBody>
      </p:sp>
      <p:sp>
        <p:nvSpPr>
          <p:cNvPr id="6" name="Footer Placeholder 5">
            <a:extLst>
              <a:ext uri="{FF2B5EF4-FFF2-40B4-BE49-F238E27FC236}">
                <a16:creationId xmlns:a16="http://schemas.microsoft.com/office/drawing/2014/main" id="{40A0B245-1E4E-4D19-A4AC-D514432483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E679BF-8769-402B-B0C9-D814F5721BDB}"/>
              </a:ext>
            </a:extLst>
          </p:cNvPr>
          <p:cNvSpPr>
            <a:spLocks noGrp="1"/>
          </p:cNvSpPr>
          <p:nvPr>
            <p:ph type="sldNum" sz="quarter" idx="12"/>
          </p:nvPr>
        </p:nvSpPr>
        <p:spPr/>
        <p:txBody>
          <a:bodyPr/>
          <a:lstStyle/>
          <a:p>
            <a:fld id="{F5A4C797-BDAF-4D93-866E-B29131001C01}" type="slidenum">
              <a:rPr lang="en-US" smtClean="0"/>
              <a:t>‹#›</a:t>
            </a:fld>
            <a:endParaRPr lang="en-US"/>
          </a:p>
        </p:txBody>
      </p:sp>
    </p:spTree>
    <p:extLst>
      <p:ext uri="{BB962C8B-B14F-4D97-AF65-F5344CB8AC3E}">
        <p14:creationId xmlns:p14="http://schemas.microsoft.com/office/powerpoint/2010/main" val="1570824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8FB7F-F847-4275-B3EE-5E521538FFD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54B4F4A-8435-4C64-919E-5F97CC90748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A095EAE-8EB3-4105-A160-321AEB605CE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25E29D-2FC9-4114-8641-60AF041B4C9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A83BE1-7494-468D-A13E-CC7910E7EA5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7948D94-3B2F-4DFC-B504-810E1C75437D}"/>
              </a:ext>
            </a:extLst>
          </p:cNvPr>
          <p:cNvSpPr>
            <a:spLocks noGrp="1"/>
          </p:cNvSpPr>
          <p:nvPr>
            <p:ph type="dt" sz="half" idx="10"/>
          </p:nvPr>
        </p:nvSpPr>
        <p:spPr/>
        <p:txBody>
          <a:bodyPr/>
          <a:lstStyle/>
          <a:p>
            <a:fld id="{0AC51684-35F7-4B70-89AF-EA651EE43D98}" type="datetimeFigureOut">
              <a:rPr lang="en-US" smtClean="0"/>
              <a:t>12/4/2021</a:t>
            </a:fld>
            <a:endParaRPr lang="en-US"/>
          </a:p>
        </p:txBody>
      </p:sp>
      <p:sp>
        <p:nvSpPr>
          <p:cNvPr id="8" name="Footer Placeholder 7">
            <a:extLst>
              <a:ext uri="{FF2B5EF4-FFF2-40B4-BE49-F238E27FC236}">
                <a16:creationId xmlns:a16="http://schemas.microsoft.com/office/drawing/2014/main" id="{F5061A12-992E-46D2-91C5-AAA2D608E83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AC6E1A9-6AA7-4962-954A-672201E798A1}"/>
              </a:ext>
            </a:extLst>
          </p:cNvPr>
          <p:cNvSpPr>
            <a:spLocks noGrp="1"/>
          </p:cNvSpPr>
          <p:nvPr>
            <p:ph type="sldNum" sz="quarter" idx="12"/>
          </p:nvPr>
        </p:nvSpPr>
        <p:spPr/>
        <p:txBody>
          <a:bodyPr/>
          <a:lstStyle/>
          <a:p>
            <a:fld id="{F5A4C797-BDAF-4D93-866E-B29131001C01}" type="slidenum">
              <a:rPr lang="en-US" smtClean="0"/>
              <a:t>‹#›</a:t>
            </a:fld>
            <a:endParaRPr lang="en-US"/>
          </a:p>
        </p:txBody>
      </p:sp>
    </p:spTree>
    <p:extLst>
      <p:ext uri="{BB962C8B-B14F-4D97-AF65-F5344CB8AC3E}">
        <p14:creationId xmlns:p14="http://schemas.microsoft.com/office/powerpoint/2010/main" val="3103422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27F1C-73E6-4C09-890A-3DC91B2141F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7C48A6A-7679-4416-A16D-1F6F1F0E317C}"/>
              </a:ext>
            </a:extLst>
          </p:cNvPr>
          <p:cNvSpPr>
            <a:spLocks noGrp="1"/>
          </p:cNvSpPr>
          <p:nvPr>
            <p:ph type="dt" sz="half" idx="10"/>
          </p:nvPr>
        </p:nvSpPr>
        <p:spPr/>
        <p:txBody>
          <a:bodyPr/>
          <a:lstStyle/>
          <a:p>
            <a:fld id="{0AC51684-35F7-4B70-89AF-EA651EE43D98}" type="datetimeFigureOut">
              <a:rPr lang="en-US" smtClean="0"/>
              <a:t>12/4/2021</a:t>
            </a:fld>
            <a:endParaRPr lang="en-US"/>
          </a:p>
        </p:txBody>
      </p:sp>
      <p:sp>
        <p:nvSpPr>
          <p:cNvPr id="4" name="Footer Placeholder 3">
            <a:extLst>
              <a:ext uri="{FF2B5EF4-FFF2-40B4-BE49-F238E27FC236}">
                <a16:creationId xmlns:a16="http://schemas.microsoft.com/office/drawing/2014/main" id="{79189E24-18A9-4C18-BF4F-F55CD0C61E2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C7DC697-D913-446C-82A3-58FE968CB3D3}"/>
              </a:ext>
            </a:extLst>
          </p:cNvPr>
          <p:cNvSpPr>
            <a:spLocks noGrp="1"/>
          </p:cNvSpPr>
          <p:nvPr>
            <p:ph type="sldNum" sz="quarter" idx="12"/>
          </p:nvPr>
        </p:nvSpPr>
        <p:spPr/>
        <p:txBody>
          <a:bodyPr/>
          <a:lstStyle/>
          <a:p>
            <a:fld id="{F5A4C797-BDAF-4D93-866E-B29131001C01}" type="slidenum">
              <a:rPr lang="en-US" smtClean="0"/>
              <a:t>‹#›</a:t>
            </a:fld>
            <a:endParaRPr lang="en-US"/>
          </a:p>
        </p:txBody>
      </p:sp>
    </p:spTree>
    <p:extLst>
      <p:ext uri="{BB962C8B-B14F-4D97-AF65-F5344CB8AC3E}">
        <p14:creationId xmlns:p14="http://schemas.microsoft.com/office/powerpoint/2010/main" val="369278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3FFF76-01FD-4AB9-AFA1-E21E91682F22}"/>
              </a:ext>
            </a:extLst>
          </p:cNvPr>
          <p:cNvSpPr>
            <a:spLocks noGrp="1"/>
          </p:cNvSpPr>
          <p:nvPr>
            <p:ph type="dt" sz="half" idx="10"/>
          </p:nvPr>
        </p:nvSpPr>
        <p:spPr/>
        <p:txBody>
          <a:bodyPr/>
          <a:lstStyle/>
          <a:p>
            <a:fld id="{0AC51684-35F7-4B70-89AF-EA651EE43D98}" type="datetimeFigureOut">
              <a:rPr lang="en-US" smtClean="0"/>
              <a:t>12/4/2021</a:t>
            </a:fld>
            <a:endParaRPr lang="en-US"/>
          </a:p>
        </p:txBody>
      </p:sp>
      <p:sp>
        <p:nvSpPr>
          <p:cNvPr id="3" name="Footer Placeholder 2">
            <a:extLst>
              <a:ext uri="{FF2B5EF4-FFF2-40B4-BE49-F238E27FC236}">
                <a16:creationId xmlns:a16="http://schemas.microsoft.com/office/drawing/2014/main" id="{8D3CC044-84BA-4B3C-A776-ADE8B8E557D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548FD4E-682B-410C-8262-37F1FBE1E1A4}"/>
              </a:ext>
            </a:extLst>
          </p:cNvPr>
          <p:cNvSpPr>
            <a:spLocks noGrp="1"/>
          </p:cNvSpPr>
          <p:nvPr>
            <p:ph type="sldNum" sz="quarter" idx="12"/>
          </p:nvPr>
        </p:nvSpPr>
        <p:spPr/>
        <p:txBody>
          <a:bodyPr/>
          <a:lstStyle/>
          <a:p>
            <a:fld id="{F5A4C797-BDAF-4D93-866E-B29131001C01}" type="slidenum">
              <a:rPr lang="en-US" smtClean="0"/>
              <a:t>‹#›</a:t>
            </a:fld>
            <a:endParaRPr lang="en-US"/>
          </a:p>
        </p:txBody>
      </p:sp>
    </p:spTree>
    <p:extLst>
      <p:ext uri="{BB962C8B-B14F-4D97-AF65-F5344CB8AC3E}">
        <p14:creationId xmlns:p14="http://schemas.microsoft.com/office/powerpoint/2010/main" val="2342474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03736-DBA1-4D5F-822F-F785525B8B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1FAACCD-93D5-4415-BF66-3B36E511DC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5AC791F-7859-4738-8A4B-18B53498E2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EF1AC7-FE9A-4F2A-96B9-978E18BF1BA9}"/>
              </a:ext>
            </a:extLst>
          </p:cNvPr>
          <p:cNvSpPr>
            <a:spLocks noGrp="1"/>
          </p:cNvSpPr>
          <p:nvPr>
            <p:ph type="dt" sz="half" idx="10"/>
          </p:nvPr>
        </p:nvSpPr>
        <p:spPr/>
        <p:txBody>
          <a:bodyPr/>
          <a:lstStyle/>
          <a:p>
            <a:fld id="{0AC51684-35F7-4B70-89AF-EA651EE43D98}" type="datetimeFigureOut">
              <a:rPr lang="en-US" smtClean="0"/>
              <a:t>12/4/2021</a:t>
            </a:fld>
            <a:endParaRPr lang="en-US"/>
          </a:p>
        </p:txBody>
      </p:sp>
      <p:sp>
        <p:nvSpPr>
          <p:cNvPr id="6" name="Footer Placeholder 5">
            <a:extLst>
              <a:ext uri="{FF2B5EF4-FFF2-40B4-BE49-F238E27FC236}">
                <a16:creationId xmlns:a16="http://schemas.microsoft.com/office/drawing/2014/main" id="{EB689A16-D1DD-486D-9553-E7295C09E2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542844-BC28-49DA-B674-E6B72F657DE9}"/>
              </a:ext>
            </a:extLst>
          </p:cNvPr>
          <p:cNvSpPr>
            <a:spLocks noGrp="1"/>
          </p:cNvSpPr>
          <p:nvPr>
            <p:ph type="sldNum" sz="quarter" idx="12"/>
          </p:nvPr>
        </p:nvSpPr>
        <p:spPr/>
        <p:txBody>
          <a:bodyPr/>
          <a:lstStyle/>
          <a:p>
            <a:fld id="{F5A4C797-BDAF-4D93-866E-B29131001C01}" type="slidenum">
              <a:rPr lang="en-US" smtClean="0"/>
              <a:t>‹#›</a:t>
            </a:fld>
            <a:endParaRPr lang="en-US"/>
          </a:p>
        </p:txBody>
      </p:sp>
    </p:spTree>
    <p:extLst>
      <p:ext uri="{BB962C8B-B14F-4D97-AF65-F5344CB8AC3E}">
        <p14:creationId xmlns:p14="http://schemas.microsoft.com/office/powerpoint/2010/main" val="2305448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47DEE-E905-4C2B-8E24-505BB5D6D8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D08F3B4-0BBF-47B8-82B9-D782363C0DB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99E7E49-E2EF-433B-AA33-AD6798572C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EBA678F-533F-4E23-8523-67D8A6DD69EF}"/>
              </a:ext>
            </a:extLst>
          </p:cNvPr>
          <p:cNvSpPr>
            <a:spLocks noGrp="1"/>
          </p:cNvSpPr>
          <p:nvPr>
            <p:ph type="dt" sz="half" idx="10"/>
          </p:nvPr>
        </p:nvSpPr>
        <p:spPr/>
        <p:txBody>
          <a:bodyPr/>
          <a:lstStyle/>
          <a:p>
            <a:fld id="{0AC51684-35F7-4B70-89AF-EA651EE43D98}" type="datetimeFigureOut">
              <a:rPr lang="en-US" smtClean="0"/>
              <a:t>12/4/2021</a:t>
            </a:fld>
            <a:endParaRPr lang="en-US"/>
          </a:p>
        </p:txBody>
      </p:sp>
      <p:sp>
        <p:nvSpPr>
          <p:cNvPr id="6" name="Footer Placeholder 5">
            <a:extLst>
              <a:ext uri="{FF2B5EF4-FFF2-40B4-BE49-F238E27FC236}">
                <a16:creationId xmlns:a16="http://schemas.microsoft.com/office/drawing/2014/main" id="{EE824A82-7531-46B4-9E9D-08A314A881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767B9E-96C5-44B5-AFAD-0BB986E77ABF}"/>
              </a:ext>
            </a:extLst>
          </p:cNvPr>
          <p:cNvSpPr>
            <a:spLocks noGrp="1"/>
          </p:cNvSpPr>
          <p:nvPr>
            <p:ph type="sldNum" sz="quarter" idx="12"/>
          </p:nvPr>
        </p:nvSpPr>
        <p:spPr/>
        <p:txBody>
          <a:bodyPr/>
          <a:lstStyle/>
          <a:p>
            <a:fld id="{F5A4C797-BDAF-4D93-866E-B29131001C01}" type="slidenum">
              <a:rPr lang="en-US" smtClean="0"/>
              <a:t>‹#›</a:t>
            </a:fld>
            <a:endParaRPr lang="en-US"/>
          </a:p>
        </p:txBody>
      </p:sp>
    </p:spTree>
    <p:extLst>
      <p:ext uri="{BB962C8B-B14F-4D97-AF65-F5344CB8AC3E}">
        <p14:creationId xmlns:p14="http://schemas.microsoft.com/office/powerpoint/2010/main" val="433451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8F0BA2B-000E-4468-B3CF-7930AD1C17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3C84738-5595-446B-B602-DA5B504AB8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54008F-7CD0-4C97-88BC-1B0C457E30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C51684-35F7-4B70-89AF-EA651EE43D98}" type="datetimeFigureOut">
              <a:rPr lang="en-US" smtClean="0"/>
              <a:t>12/4/2021</a:t>
            </a:fld>
            <a:endParaRPr lang="en-US"/>
          </a:p>
        </p:txBody>
      </p:sp>
      <p:sp>
        <p:nvSpPr>
          <p:cNvPr id="5" name="Footer Placeholder 4">
            <a:extLst>
              <a:ext uri="{FF2B5EF4-FFF2-40B4-BE49-F238E27FC236}">
                <a16:creationId xmlns:a16="http://schemas.microsoft.com/office/drawing/2014/main" id="{8915B353-F55E-4CA7-9E8E-67FE79CB11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8CC3E4C-283D-4998-BF82-D3E74E8D2C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A4C797-BDAF-4D93-866E-B29131001C01}" type="slidenum">
              <a:rPr lang="en-US" smtClean="0"/>
              <a:t>‹#›</a:t>
            </a:fld>
            <a:endParaRPr lang="en-US"/>
          </a:p>
        </p:txBody>
      </p:sp>
    </p:spTree>
    <p:extLst>
      <p:ext uri="{BB962C8B-B14F-4D97-AF65-F5344CB8AC3E}">
        <p14:creationId xmlns:p14="http://schemas.microsoft.com/office/powerpoint/2010/main" val="26329699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hyperlink" Target="mailto:A.Quotation@cgiar.or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Rectangle 42">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Freeform: Shape 46">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B3230B75-7BC6-4F6E-8349-82EA82C7766F}"/>
              </a:ext>
            </a:extLst>
          </p:cNvPr>
          <p:cNvSpPr>
            <a:spLocks noGrp="1"/>
          </p:cNvSpPr>
          <p:nvPr>
            <p:ph type="ctrTitle"/>
          </p:nvPr>
        </p:nvSpPr>
        <p:spPr>
          <a:xfrm>
            <a:off x="660040" y="2767106"/>
            <a:ext cx="3255011" cy="3071906"/>
          </a:xfrm>
        </p:spPr>
        <p:txBody>
          <a:bodyPr anchor="t">
            <a:normAutofit/>
          </a:bodyPr>
          <a:lstStyle/>
          <a:p>
            <a:pPr algn="l"/>
            <a:r>
              <a:rPr lang="en-US" sz="1800" dirty="0">
                <a:solidFill>
                  <a:srgbClr val="FFFFFF"/>
                </a:solidFill>
                <a:latin typeface="Maiandra GD" panose="020E0502030308020204" pitchFamily="34" charset="0"/>
              </a:rPr>
              <a:t>APPEL D’OFFRE POUR LA </a:t>
            </a:r>
            <a:br>
              <a:rPr lang="en-US" sz="3400" dirty="0">
                <a:solidFill>
                  <a:srgbClr val="FFFFFF"/>
                </a:solidFill>
                <a:latin typeface="Maiandra GD" panose="020E0502030308020204" pitchFamily="34" charset="0"/>
              </a:rPr>
            </a:br>
            <a:r>
              <a:rPr lang="en-US" sz="3400" dirty="0">
                <a:solidFill>
                  <a:srgbClr val="FFFFFF"/>
                </a:solidFill>
                <a:latin typeface="Maiandra GD" panose="020E0502030308020204" pitchFamily="34" charset="0"/>
              </a:rPr>
              <a:t>PRODUCTION DE SEMENCES CERTIFIEES DE RIZ</a:t>
            </a:r>
            <a:br>
              <a:rPr lang="en-US" sz="3400" dirty="0">
                <a:solidFill>
                  <a:srgbClr val="FFFFFF"/>
                </a:solidFill>
                <a:latin typeface="Maiandra GD" panose="020E0502030308020204" pitchFamily="34" charset="0"/>
              </a:rPr>
            </a:br>
            <a:br>
              <a:rPr lang="en-US" sz="1400" dirty="0">
                <a:solidFill>
                  <a:srgbClr val="FFFFFF"/>
                </a:solidFill>
                <a:latin typeface="Maiandra GD" panose="020E0502030308020204" pitchFamily="34" charset="0"/>
              </a:rPr>
            </a:br>
            <a:r>
              <a:rPr lang="en-US" sz="1400" dirty="0">
                <a:solidFill>
                  <a:srgbClr val="FFFFFF"/>
                </a:solidFill>
                <a:latin typeface="Maiandra GD" panose="020E0502030308020204" pitchFamily="34" charset="0"/>
              </a:rPr>
              <a:t>BENIN</a:t>
            </a:r>
            <a:br>
              <a:rPr lang="en-US" sz="1400" dirty="0">
                <a:solidFill>
                  <a:srgbClr val="FFFFFF"/>
                </a:solidFill>
                <a:latin typeface="Maiandra GD" panose="020E0502030308020204" pitchFamily="34" charset="0"/>
              </a:rPr>
            </a:br>
            <a:br>
              <a:rPr lang="en-US" sz="1600" dirty="0">
                <a:solidFill>
                  <a:srgbClr val="FFFFFF"/>
                </a:solidFill>
              </a:rPr>
            </a:br>
            <a:endParaRPr lang="en-US" sz="1600" dirty="0">
              <a:solidFill>
                <a:srgbClr val="FFFFFF"/>
              </a:solidFill>
            </a:endParaRPr>
          </a:p>
        </p:txBody>
      </p:sp>
      <p:sp>
        <p:nvSpPr>
          <p:cNvPr id="3" name="Subtitle 2">
            <a:extLst>
              <a:ext uri="{FF2B5EF4-FFF2-40B4-BE49-F238E27FC236}">
                <a16:creationId xmlns:a16="http://schemas.microsoft.com/office/drawing/2014/main" id="{571FF87D-6D7A-4A64-9766-2873437E1302}"/>
              </a:ext>
            </a:extLst>
          </p:cNvPr>
          <p:cNvSpPr>
            <a:spLocks noGrp="1"/>
          </p:cNvSpPr>
          <p:nvPr>
            <p:ph type="subTitle" idx="1"/>
          </p:nvPr>
        </p:nvSpPr>
        <p:spPr>
          <a:xfrm>
            <a:off x="660042" y="806824"/>
            <a:ext cx="2919738" cy="1494117"/>
          </a:xfrm>
        </p:spPr>
        <p:txBody>
          <a:bodyPr anchor="b">
            <a:normAutofit/>
          </a:bodyPr>
          <a:lstStyle/>
          <a:p>
            <a:pPr algn="l"/>
            <a:r>
              <a:rPr lang="en-US" sz="2000" dirty="0">
                <a:solidFill>
                  <a:schemeClr val="accent6"/>
                </a:solidFill>
                <a:latin typeface="Maiandra GD" panose="020E0502030308020204" pitchFamily="34" charset="0"/>
              </a:rPr>
              <a:t>PROJET CORIS</a:t>
            </a:r>
          </a:p>
        </p:txBody>
      </p:sp>
      <p:pic>
        <p:nvPicPr>
          <p:cNvPr id="5" name="Picture 4">
            <a:extLst>
              <a:ext uri="{FF2B5EF4-FFF2-40B4-BE49-F238E27FC236}">
                <a16:creationId xmlns:a16="http://schemas.microsoft.com/office/drawing/2014/main" id="{3578D9C3-D85D-4157-BF5F-D2E96F5A1E72}"/>
              </a:ext>
            </a:extLst>
          </p:cNvPr>
          <p:cNvPicPr>
            <a:picLocks noChangeAspect="1"/>
          </p:cNvPicPr>
          <p:nvPr/>
        </p:nvPicPr>
        <p:blipFill rotWithShape="1">
          <a:blip r:embed="rId2"/>
          <a:srcRect l="9979" r="24776"/>
          <a:stretch/>
        </p:blipFill>
        <p:spPr>
          <a:xfrm>
            <a:off x="5272906" y="476117"/>
            <a:ext cx="5790027" cy="5923584"/>
          </a:xfrm>
          <a:prstGeom prst="rect">
            <a:avLst/>
          </a:prstGeom>
        </p:spPr>
      </p:pic>
      <p:pic>
        <p:nvPicPr>
          <p:cNvPr id="10" name="Picture 7" descr="A picture containing flower&#10;&#10;Description automatically generated">
            <a:extLst>
              <a:ext uri="{FF2B5EF4-FFF2-40B4-BE49-F238E27FC236}">
                <a16:creationId xmlns:a16="http://schemas.microsoft.com/office/drawing/2014/main" id="{8E2F8611-BC5B-4EFD-ABC5-C9483E29084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288" y="84887"/>
            <a:ext cx="1098659" cy="297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5FBD4D66-DB4F-4774-A00A-445807B0064F}"/>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9911656" y="11862"/>
            <a:ext cx="1098659" cy="370942"/>
          </a:xfrm>
          <a:prstGeom prst="rect">
            <a:avLst/>
          </a:prstGeom>
        </p:spPr>
      </p:pic>
    </p:spTree>
    <p:extLst>
      <p:ext uri="{BB962C8B-B14F-4D97-AF65-F5344CB8AC3E}">
        <p14:creationId xmlns:p14="http://schemas.microsoft.com/office/powerpoint/2010/main" val="37981839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mbria" panose="02040503050406030204" pitchFamily="18" charset="0"/>
              <a:ea typeface="Cambria" panose="02040503050406030204" pitchFamily="18" charset="0"/>
            </a:endParaRPr>
          </a:p>
        </p:txBody>
      </p:sp>
      <p:sp>
        <p:nvSpPr>
          <p:cNvPr id="27" name="Rectangle 26">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EF297C23-F46A-4312-832B-CBE869EDB013}"/>
              </a:ext>
            </a:extLst>
          </p:cNvPr>
          <p:cNvSpPr>
            <a:spLocks noGrp="1"/>
          </p:cNvSpPr>
          <p:nvPr>
            <p:ph type="title"/>
          </p:nvPr>
        </p:nvSpPr>
        <p:spPr>
          <a:xfrm>
            <a:off x="660041" y="2767106"/>
            <a:ext cx="2880828" cy="3071906"/>
          </a:xfrm>
        </p:spPr>
        <p:txBody>
          <a:bodyPr vert="horz" lIns="91440" tIns="45720" rIns="91440" bIns="45720" rtlCol="0" anchor="t">
            <a:normAutofit/>
          </a:bodyPr>
          <a:lstStyle/>
          <a:p>
            <a:r>
              <a:rPr lang="en-US" sz="2800" kern="1200" dirty="0">
                <a:solidFill>
                  <a:srgbClr val="FFFFFF"/>
                </a:solidFill>
                <a:latin typeface="Maiandra GD" panose="020E0502030308020204" pitchFamily="34" charset="0"/>
              </a:rPr>
              <a:t>SUMISSION DES OFFRES</a:t>
            </a:r>
          </a:p>
        </p:txBody>
      </p:sp>
      <p:sp>
        <p:nvSpPr>
          <p:cNvPr id="6" name="Rectangle 5">
            <a:extLst>
              <a:ext uri="{FF2B5EF4-FFF2-40B4-BE49-F238E27FC236}">
                <a16:creationId xmlns:a16="http://schemas.microsoft.com/office/drawing/2014/main" id="{B92A5513-FA48-4A66-9762-52F8464DF860}"/>
              </a:ext>
            </a:extLst>
          </p:cNvPr>
          <p:cNvSpPr/>
          <p:nvPr/>
        </p:nvSpPr>
        <p:spPr>
          <a:xfrm>
            <a:off x="3971464" y="621753"/>
            <a:ext cx="8153396" cy="6370975"/>
          </a:xfrm>
          <a:prstGeom prst="rect">
            <a:avLst/>
          </a:prstGeom>
        </p:spPr>
        <p:txBody>
          <a:bodyPr wrap="square">
            <a:spAutoFit/>
          </a:bodyPr>
          <a:lstStyle/>
          <a:p>
            <a:pPr marL="342900" indent="-342900">
              <a:buFont typeface="Wingdings" panose="05000000000000000000" pitchFamily="2" charset="2"/>
              <a:buChar char="q"/>
            </a:pPr>
            <a:r>
              <a:rPr lang="fr-FR" sz="2400" dirty="0">
                <a:latin typeface="Cambria" panose="02040503050406030204" pitchFamily="18" charset="0"/>
                <a:ea typeface="Cambria" panose="02040503050406030204" pitchFamily="18" charset="0"/>
              </a:rPr>
              <a:t>Vous pouvez soumettre l'offre à </a:t>
            </a:r>
            <a:r>
              <a:rPr lang="fr-FR" sz="2400" u="sng" dirty="0">
                <a:latin typeface="Cambria" panose="02040503050406030204" pitchFamily="18" charset="0"/>
                <a:ea typeface="Cambria" panose="02040503050406030204" pitchFamily="18" charset="0"/>
                <a:hlinkClick r:id="rId2"/>
              </a:rPr>
              <a:t>A.Quotation@cgiar.org</a:t>
            </a:r>
            <a:r>
              <a:rPr lang="fr-FR" sz="2400" dirty="0">
                <a:latin typeface="Cambria" panose="02040503050406030204" pitchFamily="18" charset="0"/>
                <a:ea typeface="Cambria" panose="02040503050406030204" pitchFamily="18" charset="0"/>
              </a:rPr>
              <a:t> </a:t>
            </a:r>
          </a:p>
          <a:p>
            <a:pPr marL="342900" indent="-342900">
              <a:buFont typeface="Wingdings" panose="05000000000000000000" pitchFamily="2" charset="2"/>
              <a:buChar char="q"/>
            </a:pPr>
            <a:endParaRPr lang="fr-FR" sz="2400" dirty="0">
              <a:latin typeface="Cambria" panose="02040503050406030204" pitchFamily="18" charset="0"/>
              <a:ea typeface="Cambria" panose="02040503050406030204" pitchFamily="18" charset="0"/>
            </a:endParaRPr>
          </a:p>
          <a:p>
            <a:pPr marL="342900" indent="-342900">
              <a:buFont typeface="Wingdings" panose="05000000000000000000" pitchFamily="2" charset="2"/>
              <a:buChar char="q"/>
            </a:pPr>
            <a:r>
              <a:rPr lang="fr-FR" sz="2400" dirty="0">
                <a:latin typeface="Cambria" panose="02040503050406030204" pitchFamily="18" charset="0"/>
                <a:ea typeface="Cambria" panose="02040503050406030204" pitchFamily="18" charset="0"/>
              </a:rPr>
              <a:t>Date de soumission: </a:t>
            </a:r>
            <a:r>
              <a:rPr lang="fr-FR" sz="2400" dirty="0">
                <a:solidFill>
                  <a:srgbClr val="FF0000"/>
                </a:solidFill>
                <a:latin typeface="Cambria" panose="02040503050406030204" pitchFamily="18" charset="0"/>
                <a:ea typeface="Cambria" panose="02040503050406030204" pitchFamily="18" charset="0"/>
              </a:rPr>
              <a:t>du 6 Décembre 2021 au 21 Décembre 2021 à 12h00 (GMT – Abidjan, Cote d’Ivoire)</a:t>
            </a:r>
            <a:r>
              <a:rPr lang="fr-FR" sz="2400" dirty="0">
                <a:latin typeface="Cambria" panose="02040503050406030204" pitchFamily="18" charset="0"/>
                <a:ea typeface="Cambria" panose="02040503050406030204" pitchFamily="18" charset="0"/>
              </a:rPr>
              <a:t>.</a:t>
            </a:r>
          </a:p>
          <a:p>
            <a:pPr marL="342900" indent="-342900">
              <a:buFont typeface="Wingdings" panose="05000000000000000000" pitchFamily="2" charset="2"/>
              <a:buChar char="q"/>
            </a:pPr>
            <a:r>
              <a:rPr lang="fr-FR" sz="2400" dirty="0">
                <a:latin typeface="Cambria" panose="02040503050406030204" pitchFamily="18" charset="0"/>
                <a:ea typeface="Cambria" panose="02040503050406030204" pitchFamily="18" charset="0"/>
              </a:rPr>
              <a:t>Un comité sera mis sur pied pour évaluer les différentes offres reçues;</a:t>
            </a:r>
          </a:p>
          <a:p>
            <a:pPr marL="342900" indent="-342900">
              <a:buFont typeface="Wingdings" panose="05000000000000000000" pitchFamily="2" charset="2"/>
              <a:buChar char="q"/>
            </a:pPr>
            <a:endParaRPr lang="fr-FR" sz="2400" dirty="0">
              <a:latin typeface="Cambria" panose="02040503050406030204" pitchFamily="18" charset="0"/>
              <a:ea typeface="Cambria" panose="02040503050406030204" pitchFamily="18" charset="0"/>
            </a:endParaRPr>
          </a:p>
          <a:p>
            <a:pPr marL="342900" indent="-342900">
              <a:buFont typeface="Wingdings" panose="05000000000000000000" pitchFamily="2" charset="2"/>
              <a:buChar char="q"/>
            </a:pPr>
            <a:r>
              <a:rPr lang="fr-FR" sz="2400" dirty="0">
                <a:latin typeface="Cambria" panose="02040503050406030204" pitchFamily="18" charset="0"/>
                <a:ea typeface="Cambria" panose="02040503050406030204" pitchFamily="18" charset="0"/>
              </a:rPr>
              <a:t>La validité des offres doit être de 60 jours minimum</a:t>
            </a:r>
          </a:p>
          <a:p>
            <a:pPr marL="342900" indent="-342900">
              <a:buFont typeface="Wingdings" panose="05000000000000000000" pitchFamily="2" charset="2"/>
              <a:buChar char="q"/>
            </a:pPr>
            <a:endParaRPr lang="fr-FR" sz="2400" dirty="0">
              <a:latin typeface="Cambria" panose="02040503050406030204" pitchFamily="18" charset="0"/>
              <a:ea typeface="Cambria" panose="02040503050406030204" pitchFamily="18" charset="0"/>
            </a:endParaRPr>
          </a:p>
          <a:p>
            <a:pPr marL="342900" indent="-342900">
              <a:buFont typeface="Wingdings" panose="05000000000000000000" pitchFamily="2" charset="2"/>
              <a:buChar char="q"/>
            </a:pPr>
            <a:r>
              <a:rPr lang="fr-FR" sz="2400" dirty="0">
                <a:latin typeface="Cambria" panose="02040503050406030204" pitchFamily="18" charset="0"/>
                <a:ea typeface="Cambria" panose="02040503050406030204" pitchFamily="18" charset="0"/>
              </a:rPr>
              <a:t>AfricaRice se réserve le droit de prolonger ou pas les délais de soumission</a:t>
            </a:r>
          </a:p>
          <a:p>
            <a:pPr marL="342900" indent="-342900">
              <a:buFont typeface="Wingdings" panose="05000000000000000000" pitchFamily="2" charset="2"/>
              <a:buChar char="q"/>
            </a:pPr>
            <a:endParaRPr lang="fr-FR" sz="2400" dirty="0">
              <a:latin typeface="Cambria" panose="02040503050406030204" pitchFamily="18" charset="0"/>
              <a:ea typeface="Cambria" panose="02040503050406030204" pitchFamily="18" charset="0"/>
            </a:endParaRPr>
          </a:p>
          <a:p>
            <a:pPr marL="342900" indent="-342900">
              <a:buFont typeface="Wingdings" panose="05000000000000000000" pitchFamily="2" charset="2"/>
              <a:buChar char="q"/>
            </a:pPr>
            <a:r>
              <a:rPr lang="fr-FR" sz="2400" dirty="0">
                <a:latin typeface="Cambria" panose="02040503050406030204" pitchFamily="18" charset="0"/>
                <a:ea typeface="Cambria" panose="02040503050406030204" pitchFamily="18" charset="0"/>
              </a:rPr>
              <a:t>L'objet du courrier doit être </a:t>
            </a:r>
            <a:r>
              <a:rPr lang="fr-FR" sz="2400" dirty="0">
                <a:solidFill>
                  <a:schemeClr val="accent5">
                    <a:lumMod val="75000"/>
                  </a:schemeClr>
                </a:solidFill>
                <a:latin typeface="Cambria" panose="02040503050406030204" pitchFamily="18" charset="0"/>
                <a:ea typeface="Cambria" panose="02040503050406030204" pitchFamily="18" charset="0"/>
              </a:rPr>
              <a:t>AO/2021-12/PSU/CORIS- Semences certifiées – BENIN PHASE II</a:t>
            </a:r>
          </a:p>
          <a:p>
            <a:pPr marL="342900" indent="-342900">
              <a:buFont typeface="Wingdings" panose="05000000000000000000" pitchFamily="2" charset="2"/>
              <a:buChar char="q"/>
            </a:pPr>
            <a:endParaRPr lang="fr-FR" sz="2400" dirty="0">
              <a:latin typeface="Cambria" panose="02040503050406030204" pitchFamily="18" charset="0"/>
              <a:ea typeface="Cambria" panose="02040503050406030204" pitchFamily="18" charset="0"/>
            </a:endParaRPr>
          </a:p>
          <a:p>
            <a:pPr marL="342900" indent="-342900">
              <a:buFont typeface="Wingdings" panose="05000000000000000000" pitchFamily="2" charset="2"/>
              <a:buChar char="q"/>
            </a:pPr>
            <a:r>
              <a:rPr lang="fr-FR" sz="2400" dirty="0">
                <a:latin typeface="Cambria" panose="02040503050406030204" pitchFamily="18" charset="0"/>
                <a:ea typeface="Cambria" panose="02040503050406030204" pitchFamily="18" charset="0"/>
              </a:rPr>
              <a:t>Pour toute demande de clarification, merci de contacter </a:t>
            </a:r>
            <a:r>
              <a:rPr lang="fr-FR" sz="2400" u="sng" dirty="0">
                <a:latin typeface="Cambria" panose="02040503050406030204" pitchFamily="18" charset="0"/>
                <a:ea typeface="Cambria" panose="02040503050406030204" pitchFamily="18" charset="0"/>
                <a:hlinkClick r:id="rId2"/>
              </a:rPr>
              <a:t>A.Quotation@cgiar.org</a:t>
            </a:r>
            <a:endParaRPr lang="fr-FR" sz="2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7405119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EF297C23-F46A-4312-832B-CBE869EDB013}"/>
              </a:ext>
            </a:extLst>
          </p:cNvPr>
          <p:cNvSpPr>
            <a:spLocks noGrp="1"/>
          </p:cNvSpPr>
          <p:nvPr>
            <p:ph type="title"/>
          </p:nvPr>
        </p:nvSpPr>
        <p:spPr>
          <a:xfrm>
            <a:off x="660041" y="2767106"/>
            <a:ext cx="2880828" cy="3071906"/>
          </a:xfrm>
        </p:spPr>
        <p:txBody>
          <a:bodyPr vert="horz" lIns="91440" tIns="45720" rIns="91440" bIns="45720" rtlCol="0" anchor="t">
            <a:normAutofit/>
          </a:bodyPr>
          <a:lstStyle/>
          <a:p>
            <a:r>
              <a:rPr lang="en-US" sz="2800" dirty="0">
                <a:solidFill>
                  <a:srgbClr val="FFFFFF"/>
                </a:solidFill>
                <a:latin typeface="Maiandra GD" panose="020E0502030308020204" pitchFamily="34" charset="0"/>
              </a:rPr>
              <a:t>EVALUATIONS</a:t>
            </a:r>
            <a:endParaRPr lang="en-US" sz="2800" kern="1200" dirty="0">
              <a:solidFill>
                <a:srgbClr val="FFFFFF"/>
              </a:solidFill>
              <a:latin typeface="Maiandra GD" panose="020E0502030308020204" pitchFamily="34" charset="0"/>
            </a:endParaRPr>
          </a:p>
        </p:txBody>
      </p:sp>
      <p:sp>
        <p:nvSpPr>
          <p:cNvPr id="11" name="ZoneTexte 10">
            <a:extLst>
              <a:ext uri="{FF2B5EF4-FFF2-40B4-BE49-F238E27FC236}">
                <a16:creationId xmlns:a16="http://schemas.microsoft.com/office/drawing/2014/main" id="{2A215D9A-C670-4EF6-A414-37EA925AB824}"/>
              </a:ext>
            </a:extLst>
          </p:cNvPr>
          <p:cNvSpPr txBox="1"/>
          <p:nvPr/>
        </p:nvSpPr>
        <p:spPr>
          <a:xfrm>
            <a:off x="4143840" y="661425"/>
            <a:ext cx="7658099" cy="5719514"/>
          </a:xfrm>
          <a:prstGeom prst="rect">
            <a:avLst/>
          </a:prstGeom>
          <a:noFill/>
        </p:spPr>
        <p:txBody>
          <a:bodyPr wrap="square">
            <a:spAutoFit/>
          </a:bodyPr>
          <a:lstStyle/>
          <a:p>
            <a:pPr marL="342900" marR="0" lvl="0" indent="-342900" algn="just" defTabSz="914400" rtl="0" eaLnBrk="1" fontAlgn="auto" latinLnBrk="0" hangingPunct="1">
              <a:lnSpc>
                <a:spcPct val="90000"/>
              </a:lnSpc>
              <a:spcBef>
                <a:spcPts val="0"/>
              </a:spcBef>
              <a:spcAft>
                <a:spcPts val="1000"/>
              </a:spcAft>
              <a:buClrTx/>
              <a:buSzTx/>
              <a:buFont typeface="Wingdings" panose="05000000000000000000" pitchFamily="2" charset="2"/>
              <a:buChar char="q"/>
              <a:tabLst/>
              <a:defRPr/>
            </a:pPr>
            <a:r>
              <a:rPr lang="fr-FR" sz="2400" dirty="0">
                <a:latin typeface="Cambria" panose="02040503050406030204" pitchFamily="18" charset="0"/>
                <a:ea typeface="Cambria" panose="02040503050406030204" pitchFamily="18" charset="0"/>
              </a:rPr>
              <a:t>Avant l'attribution du contrat, AfricaRice se réserve le droit de procéder à certaines vérifications qui peuvent inclure, mais sans s'y limiter, tout ou une combinaison des éléments suivants :</a:t>
            </a:r>
          </a:p>
          <a:p>
            <a:pPr marL="342900" marR="0" lvl="0" indent="-342900" algn="just" defTabSz="914400" rtl="0" eaLnBrk="1" fontAlgn="auto" latinLnBrk="0" hangingPunct="1">
              <a:lnSpc>
                <a:spcPct val="90000"/>
              </a:lnSpc>
              <a:spcBef>
                <a:spcPts val="0"/>
              </a:spcBef>
              <a:spcAft>
                <a:spcPts val="1000"/>
              </a:spcAft>
              <a:buClrTx/>
              <a:buSzTx/>
              <a:buFont typeface="Wingdings" panose="05000000000000000000" pitchFamily="2" charset="2"/>
              <a:buChar char="§"/>
              <a:tabLst/>
              <a:defRPr/>
            </a:pPr>
            <a:r>
              <a:rPr lang="fr-FR" sz="2400" dirty="0">
                <a:latin typeface="Cambria" panose="02040503050406030204" pitchFamily="18" charset="0"/>
                <a:ea typeface="Cambria" panose="02040503050406030204" pitchFamily="18" charset="0"/>
              </a:rPr>
              <a:t>Vérification de l'exactitude, de l'authenticité des informations fournies par le Soumissionnaire ;</a:t>
            </a:r>
          </a:p>
          <a:p>
            <a:pPr marL="342900" marR="0" lvl="0" indent="-342900" algn="just" defTabSz="914400" rtl="0" eaLnBrk="1" fontAlgn="auto" latinLnBrk="0" hangingPunct="1">
              <a:lnSpc>
                <a:spcPct val="90000"/>
              </a:lnSpc>
              <a:spcBef>
                <a:spcPts val="0"/>
              </a:spcBef>
              <a:spcAft>
                <a:spcPts val="1000"/>
              </a:spcAft>
              <a:buClrTx/>
              <a:buSzTx/>
              <a:buFont typeface="Wingdings" panose="05000000000000000000" pitchFamily="2" charset="2"/>
              <a:buChar char="§"/>
              <a:tabLst/>
              <a:defRPr/>
            </a:pPr>
            <a:endParaRPr lang="fr-FR" sz="2400" dirty="0">
              <a:latin typeface="Cambria" panose="02040503050406030204" pitchFamily="18" charset="0"/>
              <a:ea typeface="Cambria" panose="02040503050406030204" pitchFamily="18" charset="0"/>
            </a:endParaRPr>
          </a:p>
          <a:p>
            <a:pPr marL="342900" marR="0" lvl="0" indent="-342900" algn="just" defTabSz="914400" rtl="0" eaLnBrk="1" fontAlgn="auto" latinLnBrk="0" hangingPunct="1">
              <a:lnSpc>
                <a:spcPct val="90000"/>
              </a:lnSpc>
              <a:spcBef>
                <a:spcPts val="0"/>
              </a:spcBef>
              <a:spcAft>
                <a:spcPts val="1000"/>
              </a:spcAft>
              <a:buClrTx/>
              <a:buSzTx/>
              <a:buFont typeface="Wingdings" panose="05000000000000000000" pitchFamily="2" charset="2"/>
              <a:buChar char="§"/>
              <a:tabLst/>
              <a:defRPr/>
            </a:pPr>
            <a:r>
              <a:rPr lang="fr-FR" sz="2400" dirty="0">
                <a:latin typeface="Cambria" panose="02040503050406030204" pitchFamily="18" charset="0"/>
                <a:ea typeface="Cambria" panose="02040503050406030204" pitchFamily="18" charset="0"/>
              </a:rPr>
              <a:t>Vérification des références des clients précédents sur l'exécution des contrats en cours ou achevés, y compris des inspections physiques des travaux antérieurs, si cela est jugé nécessaire ;</a:t>
            </a:r>
          </a:p>
          <a:p>
            <a:pPr marL="342900" marR="0" lvl="0" indent="-342900" algn="just" defTabSz="914400" rtl="0" eaLnBrk="1" fontAlgn="auto" latinLnBrk="0" hangingPunct="1">
              <a:lnSpc>
                <a:spcPct val="90000"/>
              </a:lnSpc>
              <a:spcBef>
                <a:spcPts val="0"/>
              </a:spcBef>
              <a:spcAft>
                <a:spcPts val="1000"/>
              </a:spcAft>
              <a:buClrTx/>
              <a:buSzTx/>
              <a:buFont typeface="Wingdings" panose="05000000000000000000" pitchFamily="2" charset="2"/>
              <a:buChar char="§"/>
              <a:tabLst/>
              <a:defRPr/>
            </a:pPr>
            <a:endParaRPr lang="fr-FR" sz="2400" dirty="0">
              <a:latin typeface="Cambria" panose="02040503050406030204" pitchFamily="18" charset="0"/>
              <a:ea typeface="Cambria" panose="02040503050406030204" pitchFamily="18" charset="0"/>
            </a:endParaRPr>
          </a:p>
          <a:p>
            <a:pPr marL="342900" marR="0" lvl="0" indent="-342900" algn="just" defTabSz="914400" rtl="0" eaLnBrk="1" fontAlgn="auto" latinLnBrk="0" hangingPunct="1">
              <a:lnSpc>
                <a:spcPct val="90000"/>
              </a:lnSpc>
              <a:spcBef>
                <a:spcPts val="0"/>
              </a:spcBef>
              <a:spcAft>
                <a:spcPts val="1000"/>
              </a:spcAft>
              <a:buClrTx/>
              <a:buSzTx/>
              <a:buFont typeface="Wingdings" panose="05000000000000000000" pitchFamily="2" charset="2"/>
              <a:buChar char="§"/>
              <a:tabLst/>
              <a:defRPr/>
            </a:pPr>
            <a:r>
              <a:rPr lang="fr-FR" sz="2400" dirty="0">
                <a:latin typeface="Cambria" panose="02040503050406030204" pitchFamily="18" charset="0"/>
                <a:ea typeface="Cambria" panose="02040503050406030204" pitchFamily="18" charset="0"/>
              </a:rPr>
              <a:t>Inspection physique des bureaux, succursales ou autres lieux du Soumissionnaire, avec ou sans préavis au Soumissionnaire ;</a:t>
            </a:r>
          </a:p>
        </p:txBody>
      </p:sp>
    </p:spTree>
    <p:extLst>
      <p:ext uri="{BB962C8B-B14F-4D97-AF65-F5344CB8AC3E}">
        <p14:creationId xmlns:p14="http://schemas.microsoft.com/office/powerpoint/2010/main" val="38039993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EF297C23-F46A-4312-832B-CBE869EDB013}"/>
              </a:ext>
            </a:extLst>
          </p:cNvPr>
          <p:cNvSpPr>
            <a:spLocks noGrp="1"/>
          </p:cNvSpPr>
          <p:nvPr>
            <p:ph type="title"/>
          </p:nvPr>
        </p:nvSpPr>
        <p:spPr>
          <a:xfrm>
            <a:off x="660041" y="2767106"/>
            <a:ext cx="2880828" cy="3071906"/>
          </a:xfrm>
        </p:spPr>
        <p:txBody>
          <a:bodyPr vert="horz" lIns="91440" tIns="45720" rIns="91440" bIns="45720" rtlCol="0" anchor="t">
            <a:normAutofit/>
          </a:bodyPr>
          <a:lstStyle/>
          <a:p>
            <a:r>
              <a:rPr lang="en-US" sz="2800" dirty="0">
                <a:solidFill>
                  <a:srgbClr val="FFFFFF"/>
                </a:solidFill>
                <a:latin typeface="Maiandra GD" panose="020E0502030308020204" pitchFamily="34" charset="0"/>
              </a:rPr>
              <a:t>EVALUATIONS</a:t>
            </a:r>
            <a:endParaRPr lang="en-US" sz="2800" kern="1200" dirty="0">
              <a:solidFill>
                <a:srgbClr val="FFFFFF"/>
              </a:solidFill>
              <a:latin typeface="Maiandra GD" panose="020E0502030308020204" pitchFamily="34" charset="0"/>
            </a:endParaRPr>
          </a:p>
        </p:txBody>
      </p:sp>
      <p:sp>
        <p:nvSpPr>
          <p:cNvPr id="11" name="ZoneTexte 10">
            <a:extLst>
              <a:ext uri="{FF2B5EF4-FFF2-40B4-BE49-F238E27FC236}">
                <a16:creationId xmlns:a16="http://schemas.microsoft.com/office/drawing/2014/main" id="{2A215D9A-C670-4EF6-A414-37EA925AB824}"/>
              </a:ext>
            </a:extLst>
          </p:cNvPr>
          <p:cNvSpPr txBox="1"/>
          <p:nvPr/>
        </p:nvSpPr>
        <p:spPr>
          <a:xfrm>
            <a:off x="4143840" y="1293814"/>
            <a:ext cx="7820633" cy="4154984"/>
          </a:xfrm>
          <a:prstGeom prst="rect">
            <a:avLst/>
          </a:prstGeom>
          <a:noFill/>
        </p:spPr>
        <p:txBody>
          <a:bodyPr wrap="square">
            <a:spAutoFit/>
          </a:bodyPr>
          <a:lstStyle/>
          <a:p>
            <a:pPr lvl="0"/>
            <a:r>
              <a:rPr lang="fr-FR" sz="2400" dirty="0">
                <a:latin typeface="Cambria" panose="02040503050406030204" pitchFamily="18" charset="0"/>
                <a:ea typeface="Cambria" panose="02040503050406030204" pitchFamily="18" charset="0"/>
              </a:rPr>
              <a:t> </a:t>
            </a:r>
          </a:p>
          <a:p>
            <a:pPr marL="342900" lvl="0" indent="-342900">
              <a:buFont typeface="Wingdings" panose="05000000000000000000" pitchFamily="2" charset="2"/>
              <a:buChar char="q"/>
            </a:pPr>
            <a:r>
              <a:rPr lang="fr-FR" sz="2400" dirty="0">
                <a:latin typeface="Cambria" panose="02040503050406030204" pitchFamily="18" charset="0"/>
                <a:ea typeface="Cambria" panose="02040503050406030204" pitchFamily="18" charset="0"/>
              </a:rPr>
              <a:t>D'autres moyens qu'</a:t>
            </a:r>
            <a:r>
              <a:rPr lang="fr-FR" sz="2400" dirty="0" err="1">
                <a:latin typeface="Cambria" panose="02040503050406030204" pitchFamily="18" charset="0"/>
                <a:ea typeface="Cambria" panose="02040503050406030204" pitchFamily="18" charset="0"/>
              </a:rPr>
              <a:t>AfricaRice</a:t>
            </a:r>
            <a:r>
              <a:rPr lang="fr-FR" sz="2400" dirty="0">
                <a:latin typeface="Cambria" panose="02040503050406030204" pitchFamily="18" charset="0"/>
                <a:ea typeface="Cambria" panose="02040503050406030204" pitchFamily="18" charset="0"/>
              </a:rPr>
              <a:t> peut juger appropriés, à n'importe quel stade du processus de sélection, avant l'attribution du contrat.</a:t>
            </a:r>
          </a:p>
          <a:p>
            <a:r>
              <a:rPr lang="fr-FR" sz="2400" dirty="0">
                <a:latin typeface="Cambria" panose="02040503050406030204" pitchFamily="18" charset="0"/>
                <a:ea typeface="Cambria" panose="02040503050406030204" pitchFamily="18" charset="0"/>
              </a:rPr>
              <a:t> </a:t>
            </a:r>
          </a:p>
          <a:p>
            <a:endParaRPr lang="fr-FR" sz="2400" dirty="0">
              <a:latin typeface="Cambria" panose="02040503050406030204" pitchFamily="18" charset="0"/>
              <a:ea typeface="Cambria" panose="02040503050406030204" pitchFamily="18" charset="0"/>
            </a:endParaRPr>
          </a:p>
          <a:p>
            <a:endParaRPr lang="fr-FR" sz="2400" dirty="0">
              <a:latin typeface="Cambria" panose="02040503050406030204" pitchFamily="18" charset="0"/>
              <a:ea typeface="Cambria" panose="02040503050406030204" pitchFamily="18" charset="0"/>
            </a:endParaRPr>
          </a:p>
          <a:p>
            <a:r>
              <a:rPr lang="fr-FR" sz="2400" b="1" dirty="0">
                <a:solidFill>
                  <a:srgbClr val="FF0000"/>
                </a:solidFill>
                <a:latin typeface="Cambria" panose="02040503050406030204" pitchFamily="18" charset="0"/>
                <a:ea typeface="Cambria" panose="02040503050406030204" pitchFamily="18" charset="0"/>
              </a:rPr>
              <a:t>Nous rappelons à toutes fins utiles que la production des semences certifiées et la pause des étiquettes de certification doivent être achevées à la date du 31 Juin 2022.</a:t>
            </a:r>
            <a:endParaRPr lang="fr-FR" sz="2400" dirty="0">
              <a:solidFill>
                <a:srgbClr val="FF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542915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EF297C23-F46A-4312-832B-CBE869EDB013}"/>
              </a:ext>
            </a:extLst>
          </p:cNvPr>
          <p:cNvSpPr>
            <a:spLocks noGrp="1"/>
          </p:cNvSpPr>
          <p:nvPr>
            <p:ph type="title"/>
          </p:nvPr>
        </p:nvSpPr>
        <p:spPr>
          <a:xfrm>
            <a:off x="660041" y="2767106"/>
            <a:ext cx="2880828" cy="3071906"/>
          </a:xfrm>
        </p:spPr>
        <p:txBody>
          <a:bodyPr vert="horz" lIns="91440" tIns="45720" rIns="91440" bIns="45720" rtlCol="0" anchor="t">
            <a:normAutofit/>
          </a:bodyPr>
          <a:lstStyle/>
          <a:p>
            <a:r>
              <a:rPr lang="en-US" sz="2800" dirty="0">
                <a:solidFill>
                  <a:srgbClr val="FFFFFF"/>
                </a:solidFill>
                <a:latin typeface="Maiandra GD" panose="020E0502030308020204" pitchFamily="34" charset="0"/>
              </a:rPr>
              <a:t>EVALUATIONS</a:t>
            </a:r>
            <a:endParaRPr lang="en-US" sz="2800" kern="1200" dirty="0">
              <a:solidFill>
                <a:srgbClr val="FFFFFF"/>
              </a:solidFill>
              <a:latin typeface="Maiandra GD" panose="020E0502030308020204" pitchFamily="34" charset="0"/>
            </a:endParaRPr>
          </a:p>
        </p:txBody>
      </p:sp>
      <p:sp>
        <p:nvSpPr>
          <p:cNvPr id="13" name="ZoneTexte 12">
            <a:extLst>
              <a:ext uri="{FF2B5EF4-FFF2-40B4-BE49-F238E27FC236}">
                <a16:creationId xmlns:a16="http://schemas.microsoft.com/office/drawing/2014/main" id="{27B47C0F-DB4B-49E9-BBA6-A4771AA8C31F}"/>
              </a:ext>
            </a:extLst>
          </p:cNvPr>
          <p:cNvSpPr txBox="1"/>
          <p:nvPr/>
        </p:nvSpPr>
        <p:spPr>
          <a:xfrm>
            <a:off x="4256526" y="306867"/>
            <a:ext cx="6096000" cy="338554"/>
          </a:xfrm>
          <a:prstGeom prst="rect">
            <a:avLst/>
          </a:prstGeom>
          <a:noFill/>
        </p:spPr>
        <p:txBody>
          <a:bodyPr wrap="square">
            <a:spAutoFit/>
          </a:bodyPr>
          <a:lstStyle/>
          <a:p>
            <a:r>
              <a:rPr kumimoji="0" lang="en-US" sz="1600" b="1" i="0" u="sng" strike="noStrike" kern="1200" cap="none" spc="0" normalizeH="0" baseline="0" noProof="0" dirty="0">
                <a:ln>
                  <a:noFill/>
                </a:ln>
                <a:solidFill>
                  <a:prstClr val="black"/>
                </a:solidFill>
                <a:effectLst/>
                <a:uLnTx/>
                <a:uFillTx/>
                <a:latin typeface="Maiandra GD" panose="020E0502030308020204" pitchFamily="34" charset="0"/>
                <a:ea typeface="Calibri" panose="020F0502020204030204" pitchFamily="34" charset="0"/>
                <a:cs typeface="Times New Roman" panose="02020603050405020304" pitchFamily="18" charset="0"/>
              </a:rPr>
              <a:t>Analyses</a:t>
            </a:r>
            <a:r>
              <a:rPr kumimoji="0" lang="en-US" sz="1600" b="1" i="0" u="sng" strike="noStrike" kern="1200" cap="none" spc="0" normalizeH="0" noProof="0" dirty="0">
                <a:ln>
                  <a:noFill/>
                </a:ln>
                <a:solidFill>
                  <a:prstClr val="black"/>
                </a:solidFill>
                <a:effectLst/>
                <a:uLnTx/>
                <a:uFillTx/>
                <a:latin typeface="Maiandra GD" panose="020E0502030308020204" pitchFamily="34" charset="0"/>
                <a:ea typeface="Calibri" panose="020F0502020204030204" pitchFamily="34" charset="0"/>
                <a:cs typeface="Times New Roman" panose="02020603050405020304" pitchFamily="18" charset="0"/>
              </a:rPr>
              <a:t> Techniques de </a:t>
            </a:r>
            <a:r>
              <a:rPr kumimoji="0" lang="en-US" sz="1600" b="1" i="0" u="sng" strike="noStrike" kern="1200" cap="none" spc="0" normalizeH="0" noProof="0" dirty="0" err="1">
                <a:ln>
                  <a:noFill/>
                </a:ln>
                <a:solidFill>
                  <a:prstClr val="black"/>
                </a:solidFill>
                <a:effectLst/>
                <a:uLnTx/>
                <a:uFillTx/>
                <a:latin typeface="Maiandra GD" panose="020E0502030308020204" pitchFamily="34" charset="0"/>
                <a:ea typeface="Calibri" panose="020F0502020204030204" pitchFamily="34" charset="0"/>
                <a:cs typeface="Times New Roman" panose="02020603050405020304" pitchFamily="18" charset="0"/>
              </a:rPr>
              <a:t>l’offre</a:t>
            </a:r>
            <a:endParaRPr lang="fr-CI" dirty="0"/>
          </a:p>
        </p:txBody>
      </p:sp>
      <p:graphicFrame>
        <p:nvGraphicFramePr>
          <p:cNvPr id="3" name="Tableau 2"/>
          <p:cNvGraphicFramePr>
            <a:graphicFrameLocks noGrp="1"/>
          </p:cNvGraphicFramePr>
          <p:nvPr>
            <p:extLst>
              <p:ext uri="{D42A27DB-BD31-4B8C-83A1-F6EECF244321}">
                <p14:modId xmlns:p14="http://schemas.microsoft.com/office/powerpoint/2010/main" val="2951581150"/>
              </p:ext>
            </p:extLst>
          </p:nvPr>
        </p:nvGraphicFramePr>
        <p:xfrm>
          <a:off x="4040743" y="645418"/>
          <a:ext cx="7902749" cy="6090234"/>
        </p:xfrm>
        <a:graphic>
          <a:graphicData uri="http://schemas.openxmlformats.org/drawingml/2006/table">
            <a:tbl>
              <a:tblPr firstRow="1" firstCol="1" bandRow="1">
                <a:tableStyleId>{5C22544A-7EE6-4342-B048-85BDC9FD1C3A}</a:tableStyleId>
              </a:tblPr>
              <a:tblGrid>
                <a:gridCol w="446533">
                  <a:extLst>
                    <a:ext uri="{9D8B030D-6E8A-4147-A177-3AD203B41FA5}">
                      <a16:colId xmlns:a16="http://schemas.microsoft.com/office/drawing/2014/main" val="20000"/>
                    </a:ext>
                  </a:extLst>
                </a:gridCol>
                <a:gridCol w="6472493">
                  <a:extLst>
                    <a:ext uri="{9D8B030D-6E8A-4147-A177-3AD203B41FA5}">
                      <a16:colId xmlns:a16="http://schemas.microsoft.com/office/drawing/2014/main" val="20001"/>
                    </a:ext>
                  </a:extLst>
                </a:gridCol>
                <a:gridCol w="983723">
                  <a:extLst>
                    <a:ext uri="{9D8B030D-6E8A-4147-A177-3AD203B41FA5}">
                      <a16:colId xmlns:a16="http://schemas.microsoft.com/office/drawing/2014/main" val="20002"/>
                    </a:ext>
                  </a:extLst>
                </a:gridCol>
              </a:tblGrid>
              <a:tr h="961506">
                <a:tc>
                  <a:txBody>
                    <a:bodyPr/>
                    <a:lstStyle/>
                    <a:p>
                      <a:pPr algn="just">
                        <a:lnSpc>
                          <a:spcPct val="115000"/>
                        </a:lnSpc>
                        <a:spcAft>
                          <a:spcPts val="0"/>
                        </a:spcAft>
                      </a:pPr>
                      <a:r>
                        <a:rPr lang="fr-FR" sz="1200" dirty="0">
                          <a:effectLst/>
                          <a:latin typeface="Cambria" panose="02040503050406030204" pitchFamily="18" charset="0"/>
                          <a:ea typeface="Cambria" panose="02040503050406030204" pitchFamily="18" charset="0"/>
                        </a:rPr>
                        <a:t>N°</a:t>
                      </a:r>
                      <a:endParaRPr lang="fr-FR" sz="1200" dirty="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gn="just">
                        <a:lnSpc>
                          <a:spcPct val="115000"/>
                        </a:lnSpc>
                        <a:spcAft>
                          <a:spcPts val="0"/>
                        </a:spcAft>
                      </a:pPr>
                      <a:r>
                        <a:rPr lang="fr-FR" sz="1200" dirty="0">
                          <a:effectLst/>
                          <a:latin typeface="Cambria" panose="02040503050406030204" pitchFamily="18" charset="0"/>
                          <a:ea typeface="Cambria" panose="02040503050406030204" pitchFamily="18" charset="0"/>
                        </a:rPr>
                        <a:t>Paramètre d’évaluation</a:t>
                      </a:r>
                    </a:p>
                    <a:p>
                      <a:pPr algn="just">
                        <a:lnSpc>
                          <a:spcPct val="115000"/>
                        </a:lnSpc>
                        <a:spcAft>
                          <a:spcPts val="0"/>
                        </a:spcAft>
                      </a:pPr>
                      <a:r>
                        <a:rPr lang="fr-FR" sz="1200" dirty="0">
                          <a:effectLst/>
                          <a:latin typeface="Cambria" panose="02040503050406030204" pitchFamily="18" charset="0"/>
                          <a:ea typeface="Cambria" panose="02040503050406030204" pitchFamily="18" charset="0"/>
                        </a:rPr>
                        <a:t> </a:t>
                      </a:r>
                      <a:endParaRPr lang="fr-FR" sz="1200" dirty="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gn="just">
                        <a:lnSpc>
                          <a:spcPct val="115000"/>
                        </a:lnSpc>
                        <a:spcAft>
                          <a:spcPts val="0"/>
                        </a:spcAft>
                      </a:pPr>
                      <a:r>
                        <a:rPr lang="fr-FR" sz="1200">
                          <a:effectLst/>
                          <a:latin typeface="Cambria" panose="02040503050406030204" pitchFamily="18" charset="0"/>
                          <a:ea typeface="Cambria" panose="02040503050406030204" pitchFamily="18" charset="0"/>
                        </a:rPr>
                        <a:t>Annotation </a:t>
                      </a:r>
                      <a:endParaRPr lang="fr-FR" sz="1200">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val="10000"/>
                  </a:ext>
                </a:extLst>
              </a:tr>
              <a:tr h="466248">
                <a:tc>
                  <a:txBody>
                    <a:bodyPr/>
                    <a:lstStyle/>
                    <a:p>
                      <a:pPr algn="just">
                        <a:lnSpc>
                          <a:spcPct val="115000"/>
                        </a:lnSpc>
                        <a:spcAft>
                          <a:spcPts val="0"/>
                        </a:spcAft>
                      </a:pPr>
                      <a:r>
                        <a:rPr lang="fr-FR" sz="1200">
                          <a:effectLst/>
                          <a:latin typeface="Cambria" panose="02040503050406030204" pitchFamily="18" charset="0"/>
                          <a:ea typeface="Cambria" panose="02040503050406030204" pitchFamily="18" charset="0"/>
                        </a:rPr>
                        <a:t>1</a:t>
                      </a:r>
                      <a:endParaRPr lang="fr-FR" sz="120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gn="just">
                        <a:lnSpc>
                          <a:spcPct val="115000"/>
                        </a:lnSpc>
                        <a:spcAft>
                          <a:spcPts val="0"/>
                        </a:spcAft>
                      </a:pPr>
                      <a:r>
                        <a:rPr lang="fr-FR" sz="1200">
                          <a:effectLst/>
                          <a:latin typeface="Cambria" panose="02040503050406030204" pitchFamily="18" charset="0"/>
                          <a:ea typeface="Cambria" panose="02040503050406030204" pitchFamily="18" charset="0"/>
                        </a:rPr>
                        <a:t>Documents juridiques à jour</a:t>
                      </a:r>
                      <a:endParaRPr lang="fr-FR" sz="120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nSpc>
                          <a:spcPct val="115000"/>
                        </a:lnSpc>
                        <a:spcAft>
                          <a:spcPts val="0"/>
                        </a:spcAft>
                      </a:pPr>
                      <a:r>
                        <a:rPr lang="fr-FR" sz="1200">
                          <a:effectLst/>
                          <a:latin typeface="Cambria" panose="02040503050406030204" pitchFamily="18" charset="0"/>
                          <a:ea typeface="Cambria" panose="02040503050406030204" pitchFamily="18" charset="0"/>
                        </a:rPr>
                        <a:t>10</a:t>
                      </a:r>
                      <a:endParaRPr lang="fr-FR" sz="1200">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val="10001"/>
                  </a:ext>
                </a:extLst>
              </a:tr>
              <a:tr h="466248">
                <a:tc>
                  <a:txBody>
                    <a:bodyPr/>
                    <a:lstStyle/>
                    <a:p>
                      <a:pPr algn="just">
                        <a:lnSpc>
                          <a:spcPct val="115000"/>
                        </a:lnSpc>
                        <a:spcAft>
                          <a:spcPts val="0"/>
                        </a:spcAft>
                      </a:pPr>
                      <a:r>
                        <a:rPr lang="fr-FR" sz="1200">
                          <a:effectLst/>
                          <a:latin typeface="Cambria" panose="02040503050406030204" pitchFamily="18" charset="0"/>
                          <a:ea typeface="Cambria" panose="02040503050406030204" pitchFamily="18" charset="0"/>
                        </a:rPr>
                        <a:t>2</a:t>
                      </a:r>
                      <a:endParaRPr lang="fr-FR" sz="120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gn="just">
                        <a:lnSpc>
                          <a:spcPct val="115000"/>
                        </a:lnSpc>
                        <a:spcAft>
                          <a:spcPts val="0"/>
                        </a:spcAft>
                      </a:pPr>
                      <a:r>
                        <a:rPr lang="fr-FR" sz="1200">
                          <a:effectLst/>
                          <a:latin typeface="Cambria" panose="02040503050406030204" pitchFamily="18" charset="0"/>
                          <a:ea typeface="Cambria" panose="02040503050406030204" pitchFamily="18" charset="0"/>
                        </a:rPr>
                        <a:t>Producteur de semences autorisé</a:t>
                      </a:r>
                      <a:endParaRPr lang="fr-FR" sz="120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nSpc>
                          <a:spcPct val="115000"/>
                        </a:lnSpc>
                        <a:spcAft>
                          <a:spcPts val="0"/>
                        </a:spcAft>
                      </a:pPr>
                      <a:r>
                        <a:rPr lang="fr-FR" sz="1200">
                          <a:effectLst/>
                          <a:latin typeface="Cambria" panose="02040503050406030204" pitchFamily="18" charset="0"/>
                          <a:ea typeface="Cambria" panose="02040503050406030204" pitchFamily="18" charset="0"/>
                        </a:rPr>
                        <a:t>10</a:t>
                      </a:r>
                      <a:endParaRPr lang="fr-FR" sz="1200">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val="10002"/>
                  </a:ext>
                </a:extLst>
              </a:tr>
              <a:tr h="466248">
                <a:tc>
                  <a:txBody>
                    <a:bodyPr/>
                    <a:lstStyle/>
                    <a:p>
                      <a:pPr algn="just">
                        <a:lnSpc>
                          <a:spcPct val="115000"/>
                        </a:lnSpc>
                        <a:spcAft>
                          <a:spcPts val="0"/>
                        </a:spcAft>
                      </a:pPr>
                      <a:r>
                        <a:rPr lang="fr-FR" sz="1200">
                          <a:effectLst/>
                          <a:latin typeface="Cambria" panose="02040503050406030204" pitchFamily="18" charset="0"/>
                          <a:ea typeface="Cambria" panose="02040503050406030204" pitchFamily="18" charset="0"/>
                        </a:rPr>
                        <a:t>3</a:t>
                      </a:r>
                      <a:endParaRPr lang="fr-FR" sz="120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gn="just">
                        <a:lnSpc>
                          <a:spcPct val="115000"/>
                        </a:lnSpc>
                        <a:spcAft>
                          <a:spcPts val="0"/>
                        </a:spcAft>
                      </a:pPr>
                      <a:r>
                        <a:rPr lang="fr-FR" sz="1200" dirty="0">
                          <a:effectLst/>
                          <a:latin typeface="Cambria" panose="02040503050406030204" pitchFamily="18" charset="0"/>
                          <a:ea typeface="Cambria" panose="02040503050406030204" pitchFamily="18" charset="0"/>
                        </a:rPr>
                        <a:t>Déclaration de la culture</a:t>
                      </a:r>
                      <a:endParaRPr lang="fr-FR" sz="1200" dirty="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nSpc>
                          <a:spcPct val="115000"/>
                        </a:lnSpc>
                        <a:spcAft>
                          <a:spcPts val="0"/>
                        </a:spcAft>
                      </a:pPr>
                      <a:r>
                        <a:rPr lang="fr-FR" sz="1200">
                          <a:effectLst/>
                          <a:latin typeface="Cambria" panose="02040503050406030204" pitchFamily="18" charset="0"/>
                          <a:ea typeface="Cambria" panose="02040503050406030204" pitchFamily="18" charset="0"/>
                        </a:rPr>
                        <a:t>10</a:t>
                      </a:r>
                      <a:endParaRPr lang="fr-FR" sz="1200">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val="10003"/>
                  </a:ext>
                </a:extLst>
              </a:tr>
              <a:tr h="466248">
                <a:tc>
                  <a:txBody>
                    <a:bodyPr/>
                    <a:lstStyle/>
                    <a:p>
                      <a:pPr algn="just">
                        <a:lnSpc>
                          <a:spcPct val="115000"/>
                        </a:lnSpc>
                        <a:spcAft>
                          <a:spcPts val="0"/>
                        </a:spcAft>
                      </a:pPr>
                      <a:r>
                        <a:rPr lang="fr-FR" sz="1200">
                          <a:effectLst/>
                          <a:latin typeface="Cambria" panose="02040503050406030204" pitchFamily="18" charset="0"/>
                          <a:ea typeface="Cambria" panose="02040503050406030204" pitchFamily="18" charset="0"/>
                        </a:rPr>
                        <a:t>4</a:t>
                      </a:r>
                      <a:endParaRPr lang="fr-FR" sz="120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gn="just">
                        <a:lnSpc>
                          <a:spcPct val="115000"/>
                        </a:lnSpc>
                        <a:spcAft>
                          <a:spcPts val="0"/>
                        </a:spcAft>
                      </a:pPr>
                      <a:r>
                        <a:rPr lang="fr-FR" sz="1200">
                          <a:effectLst/>
                          <a:latin typeface="Cambria" panose="02040503050406030204" pitchFamily="18" charset="0"/>
                          <a:ea typeface="Cambria" panose="02040503050406030204" pitchFamily="18" charset="0"/>
                        </a:rPr>
                        <a:t>Documentation de l'historique de la production de semences dans l'entreprise</a:t>
                      </a:r>
                      <a:endParaRPr lang="fr-FR" sz="120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nSpc>
                          <a:spcPct val="115000"/>
                        </a:lnSpc>
                        <a:spcAft>
                          <a:spcPts val="0"/>
                        </a:spcAft>
                      </a:pPr>
                      <a:r>
                        <a:rPr lang="fr-FR" sz="1200">
                          <a:effectLst/>
                          <a:latin typeface="Cambria" panose="02040503050406030204" pitchFamily="18" charset="0"/>
                          <a:ea typeface="Cambria" panose="02040503050406030204" pitchFamily="18" charset="0"/>
                        </a:rPr>
                        <a:t>10</a:t>
                      </a:r>
                      <a:endParaRPr lang="fr-FR" sz="1200">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val="10004"/>
                  </a:ext>
                </a:extLst>
              </a:tr>
              <a:tr h="466248">
                <a:tc>
                  <a:txBody>
                    <a:bodyPr/>
                    <a:lstStyle/>
                    <a:p>
                      <a:pPr algn="just">
                        <a:lnSpc>
                          <a:spcPct val="115000"/>
                        </a:lnSpc>
                        <a:spcAft>
                          <a:spcPts val="0"/>
                        </a:spcAft>
                      </a:pPr>
                      <a:r>
                        <a:rPr lang="fr-FR" sz="1200">
                          <a:effectLst/>
                          <a:latin typeface="Cambria" panose="02040503050406030204" pitchFamily="18" charset="0"/>
                          <a:ea typeface="Cambria" panose="02040503050406030204" pitchFamily="18" charset="0"/>
                        </a:rPr>
                        <a:t>5</a:t>
                      </a:r>
                      <a:endParaRPr lang="fr-FR" sz="120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gn="just">
                        <a:lnSpc>
                          <a:spcPct val="115000"/>
                        </a:lnSpc>
                        <a:spcAft>
                          <a:spcPts val="0"/>
                        </a:spcAft>
                      </a:pPr>
                      <a:r>
                        <a:rPr lang="fr-FR" sz="1200" dirty="0">
                          <a:effectLst/>
                          <a:latin typeface="Cambria" panose="02040503050406030204" pitchFamily="18" charset="0"/>
                          <a:ea typeface="Cambria" panose="02040503050406030204" pitchFamily="18" charset="0"/>
                        </a:rPr>
                        <a:t>Avoir la capacité de produire au moins 120 t de semences certifiées</a:t>
                      </a:r>
                      <a:endParaRPr lang="fr-FR" sz="1200" dirty="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nSpc>
                          <a:spcPct val="115000"/>
                        </a:lnSpc>
                        <a:spcAft>
                          <a:spcPts val="0"/>
                        </a:spcAft>
                      </a:pPr>
                      <a:r>
                        <a:rPr lang="fr-FR" sz="1200">
                          <a:effectLst/>
                          <a:latin typeface="Cambria" panose="02040503050406030204" pitchFamily="18" charset="0"/>
                          <a:ea typeface="Cambria" panose="02040503050406030204" pitchFamily="18" charset="0"/>
                        </a:rPr>
                        <a:t>10</a:t>
                      </a:r>
                      <a:endParaRPr lang="fr-FR" sz="1200">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val="10005"/>
                  </a:ext>
                </a:extLst>
              </a:tr>
              <a:tr h="466248">
                <a:tc>
                  <a:txBody>
                    <a:bodyPr/>
                    <a:lstStyle/>
                    <a:p>
                      <a:pPr algn="just">
                        <a:lnSpc>
                          <a:spcPct val="115000"/>
                        </a:lnSpc>
                        <a:spcAft>
                          <a:spcPts val="0"/>
                        </a:spcAft>
                      </a:pPr>
                      <a:r>
                        <a:rPr lang="fr-FR" sz="1200">
                          <a:effectLst/>
                          <a:latin typeface="Cambria" panose="02040503050406030204" pitchFamily="18" charset="0"/>
                          <a:ea typeface="Cambria" panose="02040503050406030204" pitchFamily="18" charset="0"/>
                        </a:rPr>
                        <a:t>6</a:t>
                      </a:r>
                      <a:endParaRPr lang="fr-FR" sz="120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gn="just">
                        <a:lnSpc>
                          <a:spcPct val="115000"/>
                        </a:lnSpc>
                        <a:spcAft>
                          <a:spcPts val="0"/>
                        </a:spcAft>
                      </a:pPr>
                      <a:r>
                        <a:rPr lang="fr-FR" sz="1200" dirty="0">
                          <a:effectLst/>
                          <a:latin typeface="Cambria" panose="02040503050406030204" pitchFamily="18" charset="0"/>
                          <a:ea typeface="Cambria" panose="02040503050406030204" pitchFamily="18" charset="0"/>
                        </a:rPr>
                        <a:t>Le plan de financement pour la production proposée est donné et réaliste</a:t>
                      </a:r>
                      <a:endParaRPr lang="fr-FR" sz="1200" dirty="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nSpc>
                          <a:spcPct val="115000"/>
                        </a:lnSpc>
                        <a:spcAft>
                          <a:spcPts val="0"/>
                        </a:spcAft>
                      </a:pPr>
                      <a:r>
                        <a:rPr lang="fr-FR" sz="1200">
                          <a:effectLst/>
                          <a:latin typeface="Cambria" panose="02040503050406030204" pitchFamily="18" charset="0"/>
                          <a:ea typeface="Cambria" panose="02040503050406030204" pitchFamily="18" charset="0"/>
                        </a:rPr>
                        <a:t>10</a:t>
                      </a:r>
                      <a:endParaRPr lang="fr-FR" sz="1200">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val="10006"/>
                  </a:ext>
                </a:extLst>
              </a:tr>
              <a:tr h="466248">
                <a:tc>
                  <a:txBody>
                    <a:bodyPr/>
                    <a:lstStyle/>
                    <a:p>
                      <a:pPr algn="just">
                        <a:lnSpc>
                          <a:spcPct val="115000"/>
                        </a:lnSpc>
                        <a:spcAft>
                          <a:spcPts val="0"/>
                        </a:spcAft>
                      </a:pPr>
                      <a:r>
                        <a:rPr lang="fr-FR" sz="1200">
                          <a:effectLst/>
                          <a:latin typeface="Cambria" panose="02040503050406030204" pitchFamily="18" charset="0"/>
                          <a:ea typeface="Cambria" panose="02040503050406030204" pitchFamily="18" charset="0"/>
                        </a:rPr>
                        <a:t>7</a:t>
                      </a:r>
                      <a:endParaRPr lang="fr-FR" sz="120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gn="just">
                        <a:lnSpc>
                          <a:spcPct val="115000"/>
                        </a:lnSpc>
                        <a:spcAft>
                          <a:spcPts val="0"/>
                        </a:spcAft>
                      </a:pPr>
                      <a:r>
                        <a:rPr lang="fr-FR" sz="1200">
                          <a:effectLst/>
                          <a:latin typeface="Cambria" panose="02040503050406030204" pitchFamily="18" charset="0"/>
                          <a:ea typeface="Cambria" panose="02040503050406030204" pitchFamily="18" charset="0"/>
                        </a:rPr>
                        <a:t>Documentation de grandes surfaces de production de minimum 20 ha</a:t>
                      </a:r>
                      <a:endParaRPr lang="fr-FR" sz="120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nSpc>
                          <a:spcPct val="115000"/>
                        </a:lnSpc>
                        <a:spcAft>
                          <a:spcPts val="0"/>
                        </a:spcAft>
                      </a:pPr>
                      <a:r>
                        <a:rPr lang="fr-FR" sz="1200">
                          <a:effectLst/>
                          <a:latin typeface="Cambria" panose="02040503050406030204" pitchFamily="18" charset="0"/>
                          <a:ea typeface="Cambria" panose="02040503050406030204" pitchFamily="18" charset="0"/>
                        </a:rPr>
                        <a:t>10</a:t>
                      </a:r>
                      <a:endParaRPr lang="fr-FR" sz="1200">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val="10007"/>
                  </a:ext>
                </a:extLst>
              </a:tr>
              <a:tr h="466248">
                <a:tc>
                  <a:txBody>
                    <a:bodyPr/>
                    <a:lstStyle/>
                    <a:p>
                      <a:pPr algn="just">
                        <a:lnSpc>
                          <a:spcPct val="115000"/>
                        </a:lnSpc>
                        <a:spcAft>
                          <a:spcPts val="0"/>
                        </a:spcAft>
                      </a:pPr>
                      <a:r>
                        <a:rPr lang="fr-FR" sz="1200">
                          <a:effectLst/>
                          <a:latin typeface="Cambria" panose="02040503050406030204" pitchFamily="18" charset="0"/>
                          <a:ea typeface="Cambria" panose="02040503050406030204" pitchFamily="18" charset="0"/>
                        </a:rPr>
                        <a:t>8</a:t>
                      </a:r>
                      <a:endParaRPr lang="fr-FR" sz="120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gn="just">
                        <a:lnSpc>
                          <a:spcPct val="115000"/>
                        </a:lnSpc>
                        <a:spcAft>
                          <a:spcPts val="0"/>
                        </a:spcAft>
                      </a:pPr>
                      <a:r>
                        <a:rPr lang="fr-FR" sz="1200">
                          <a:effectLst/>
                          <a:latin typeface="Cambria" panose="02040503050406030204" pitchFamily="18" charset="0"/>
                          <a:ea typeface="Cambria" panose="02040503050406030204" pitchFamily="18" charset="0"/>
                        </a:rPr>
                        <a:t>L'offre de conseil reflète le coût estimé de la certification</a:t>
                      </a:r>
                      <a:endParaRPr lang="fr-FR" sz="120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nSpc>
                          <a:spcPct val="115000"/>
                        </a:lnSpc>
                        <a:spcAft>
                          <a:spcPts val="0"/>
                        </a:spcAft>
                      </a:pPr>
                      <a:r>
                        <a:rPr lang="fr-FR" sz="1200">
                          <a:effectLst/>
                          <a:latin typeface="Cambria" panose="02040503050406030204" pitchFamily="18" charset="0"/>
                          <a:ea typeface="Cambria" panose="02040503050406030204" pitchFamily="18" charset="0"/>
                        </a:rPr>
                        <a:t>10</a:t>
                      </a:r>
                      <a:endParaRPr lang="fr-FR" sz="1200">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val="10008"/>
                  </a:ext>
                </a:extLst>
              </a:tr>
              <a:tr h="466248">
                <a:tc>
                  <a:txBody>
                    <a:bodyPr/>
                    <a:lstStyle/>
                    <a:p>
                      <a:pPr algn="just">
                        <a:lnSpc>
                          <a:spcPct val="115000"/>
                        </a:lnSpc>
                        <a:spcAft>
                          <a:spcPts val="0"/>
                        </a:spcAft>
                      </a:pPr>
                      <a:r>
                        <a:rPr lang="fr-FR" sz="1200">
                          <a:effectLst/>
                          <a:latin typeface="Cambria" panose="02040503050406030204" pitchFamily="18" charset="0"/>
                          <a:ea typeface="Cambria" panose="02040503050406030204" pitchFamily="18" charset="0"/>
                        </a:rPr>
                        <a:t>9</a:t>
                      </a:r>
                      <a:endParaRPr lang="fr-FR" sz="120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gn="just">
                        <a:lnSpc>
                          <a:spcPct val="115000"/>
                        </a:lnSpc>
                        <a:spcAft>
                          <a:spcPts val="0"/>
                        </a:spcAft>
                      </a:pPr>
                      <a:r>
                        <a:rPr lang="fr-FR" sz="1200">
                          <a:effectLst/>
                          <a:latin typeface="Cambria" panose="02040503050406030204" pitchFamily="18" charset="0"/>
                          <a:ea typeface="Cambria" panose="02040503050406030204" pitchFamily="18" charset="0"/>
                        </a:rPr>
                        <a:t>Un plan marketing convaincant</a:t>
                      </a:r>
                      <a:endParaRPr lang="fr-FR" sz="120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nSpc>
                          <a:spcPct val="115000"/>
                        </a:lnSpc>
                        <a:spcAft>
                          <a:spcPts val="0"/>
                        </a:spcAft>
                      </a:pPr>
                      <a:r>
                        <a:rPr lang="fr-FR" sz="1200">
                          <a:effectLst/>
                          <a:latin typeface="Cambria" panose="02040503050406030204" pitchFamily="18" charset="0"/>
                          <a:ea typeface="Cambria" panose="02040503050406030204" pitchFamily="18" charset="0"/>
                        </a:rPr>
                        <a:t>10</a:t>
                      </a:r>
                      <a:endParaRPr lang="fr-FR" sz="1200">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val="10009"/>
                  </a:ext>
                </a:extLst>
              </a:tr>
              <a:tr h="466248">
                <a:tc>
                  <a:txBody>
                    <a:bodyPr/>
                    <a:lstStyle/>
                    <a:p>
                      <a:pPr algn="just">
                        <a:lnSpc>
                          <a:spcPct val="115000"/>
                        </a:lnSpc>
                        <a:spcAft>
                          <a:spcPts val="0"/>
                        </a:spcAft>
                      </a:pPr>
                      <a:r>
                        <a:rPr lang="fr-FR" sz="1200">
                          <a:effectLst/>
                          <a:latin typeface="Cambria" panose="02040503050406030204" pitchFamily="18" charset="0"/>
                          <a:ea typeface="Cambria" panose="02040503050406030204" pitchFamily="18" charset="0"/>
                        </a:rPr>
                        <a:t>10</a:t>
                      </a:r>
                      <a:endParaRPr lang="fr-FR" sz="120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gn="just">
                        <a:lnSpc>
                          <a:spcPct val="115000"/>
                        </a:lnSpc>
                        <a:spcAft>
                          <a:spcPts val="0"/>
                        </a:spcAft>
                      </a:pPr>
                      <a:r>
                        <a:rPr lang="fr-FR" sz="1200">
                          <a:effectLst/>
                          <a:latin typeface="Cambria" panose="02040503050406030204" pitchFamily="18" charset="0"/>
                          <a:ea typeface="Cambria" panose="02040503050406030204" pitchFamily="18" charset="0"/>
                        </a:rPr>
                        <a:t>Travailleur de terrain avec smartphones Android et ordinateur pour le suivi d'eprod</a:t>
                      </a:r>
                      <a:endParaRPr lang="fr-FR" sz="120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nSpc>
                          <a:spcPct val="115000"/>
                        </a:lnSpc>
                        <a:spcAft>
                          <a:spcPts val="0"/>
                        </a:spcAft>
                      </a:pPr>
                      <a:r>
                        <a:rPr lang="fr-FR" sz="1200">
                          <a:effectLst/>
                          <a:latin typeface="Cambria" panose="02040503050406030204" pitchFamily="18" charset="0"/>
                          <a:ea typeface="Cambria" panose="02040503050406030204" pitchFamily="18" charset="0"/>
                        </a:rPr>
                        <a:t>10</a:t>
                      </a:r>
                      <a:endParaRPr lang="fr-FR" sz="1200">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val="10010"/>
                  </a:ext>
                </a:extLst>
              </a:tr>
              <a:tr h="466248">
                <a:tc gridSpan="2">
                  <a:txBody>
                    <a:bodyPr/>
                    <a:lstStyle/>
                    <a:p>
                      <a:pPr algn="just">
                        <a:lnSpc>
                          <a:spcPct val="115000"/>
                        </a:lnSpc>
                        <a:spcAft>
                          <a:spcPts val="0"/>
                        </a:spcAft>
                      </a:pPr>
                      <a:r>
                        <a:rPr lang="fr-FR" sz="1200" dirty="0">
                          <a:effectLst/>
                          <a:latin typeface="Cambria" panose="02040503050406030204" pitchFamily="18" charset="0"/>
                          <a:ea typeface="Cambria" panose="02040503050406030204" pitchFamily="18" charset="0"/>
                        </a:rPr>
                        <a:t>TOTAL</a:t>
                      </a:r>
                      <a:endParaRPr lang="fr-FR" sz="1200" dirty="0">
                        <a:effectLst/>
                        <a:latin typeface="Cambria" panose="02040503050406030204" pitchFamily="18" charset="0"/>
                        <a:ea typeface="Cambria" panose="02040503050406030204" pitchFamily="18" charset="0"/>
                        <a:cs typeface="Times New Roman"/>
                      </a:endParaRPr>
                    </a:p>
                  </a:txBody>
                  <a:tcPr marL="68580" marR="68580" marT="0" marB="0"/>
                </a:tc>
                <a:tc hMerge="1">
                  <a:txBody>
                    <a:bodyPr/>
                    <a:lstStyle/>
                    <a:p>
                      <a:endParaRPr lang="fr-FR"/>
                    </a:p>
                  </a:txBody>
                  <a:tcPr/>
                </a:tc>
                <a:tc>
                  <a:txBody>
                    <a:bodyPr/>
                    <a:lstStyle/>
                    <a:p>
                      <a:pPr>
                        <a:lnSpc>
                          <a:spcPct val="115000"/>
                        </a:lnSpc>
                        <a:spcAft>
                          <a:spcPts val="0"/>
                        </a:spcAft>
                      </a:pPr>
                      <a:r>
                        <a:rPr lang="fr-FR" sz="1200" dirty="0">
                          <a:effectLst/>
                          <a:latin typeface="Cambria" panose="02040503050406030204" pitchFamily="18" charset="0"/>
                          <a:ea typeface="Cambria" panose="02040503050406030204" pitchFamily="18" charset="0"/>
                        </a:rPr>
                        <a:t>100</a:t>
                      </a:r>
                      <a:endParaRPr lang="fr-FR" sz="1200" dirty="0">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888628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EF297C23-F46A-4312-832B-CBE869EDB013}"/>
              </a:ext>
            </a:extLst>
          </p:cNvPr>
          <p:cNvSpPr>
            <a:spLocks noGrp="1"/>
          </p:cNvSpPr>
          <p:nvPr>
            <p:ph type="title"/>
          </p:nvPr>
        </p:nvSpPr>
        <p:spPr>
          <a:xfrm>
            <a:off x="660041" y="2767106"/>
            <a:ext cx="2880828" cy="3071906"/>
          </a:xfrm>
        </p:spPr>
        <p:txBody>
          <a:bodyPr vert="horz" lIns="91440" tIns="45720" rIns="91440" bIns="45720" rtlCol="0" anchor="t">
            <a:normAutofit/>
          </a:bodyPr>
          <a:lstStyle/>
          <a:p>
            <a:r>
              <a:rPr lang="en-US" sz="2800" kern="1200" dirty="0">
                <a:solidFill>
                  <a:srgbClr val="FFFFFF"/>
                </a:solidFill>
                <a:latin typeface="Maiandra GD" panose="020E0502030308020204" pitchFamily="34" charset="0"/>
              </a:rPr>
              <a:t>FORMULAIRE DE REPONSE</a:t>
            </a:r>
          </a:p>
        </p:txBody>
      </p:sp>
      <p:graphicFrame>
        <p:nvGraphicFramePr>
          <p:cNvPr id="7" name="Tableau 6">
            <a:extLst>
              <a:ext uri="{FF2B5EF4-FFF2-40B4-BE49-F238E27FC236}">
                <a16:creationId xmlns:a16="http://schemas.microsoft.com/office/drawing/2014/main" id="{8228430D-16D0-4D13-AE6B-724032E9B55A}"/>
              </a:ext>
            </a:extLst>
          </p:cNvPr>
          <p:cNvGraphicFramePr>
            <a:graphicFrameLocks noGrp="1"/>
          </p:cNvGraphicFramePr>
          <p:nvPr>
            <p:extLst>
              <p:ext uri="{D42A27DB-BD31-4B8C-83A1-F6EECF244321}">
                <p14:modId xmlns:p14="http://schemas.microsoft.com/office/powerpoint/2010/main" val="2400183097"/>
              </p:ext>
            </p:extLst>
          </p:nvPr>
        </p:nvGraphicFramePr>
        <p:xfrm>
          <a:off x="4143840" y="1043192"/>
          <a:ext cx="7807754" cy="5621422"/>
        </p:xfrm>
        <a:graphic>
          <a:graphicData uri="http://schemas.openxmlformats.org/drawingml/2006/table">
            <a:tbl>
              <a:tblPr firstRow="1" firstCol="1" bandRow="1"/>
              <a:tblGrid>
                <a:gridCol w="3903877">
                  <a:extLst>
                    <a:ext uri="{9D8B030D-6E8A-4147-A177-3AD203B41FA5}">
                      <a16:colId xmlns:a16="http://schemas.microsoft.com/office/drawing/2014/main" val="2366071168"/>
                    </a:ext>
                  </a:extLst>
                </a:gridCol>
                <a:gridCol w="3903877">
                  <a:extLst>
                    <a:ext uri="{9D8B030D-6E8A-4147-A177-3AD203B41FA5}">
                      <a16:colId xmlns:a16="http://schemas.microsoft.com/office/drawing/2014/main" val="1018377279"/>
                    </a:ext>
                  </a:extLst>
                </a:gridCol>
              </a:tblGrid>
              <a:tr h="282799">
                <a:tc gridSpan="2">
                  <a:txBody>
                    <a:bodyPr/>
                    <a:lstStyle/>
                    <a:p>
                      <a:pPr algn="ctr">
                        <a:lnSpc>
                          <a:spcPct val="107000"/>
                        </a:lnSpc>
                        <a:spcAft>
                          <a:spcPts val="800"/>
                        </a:spcAft>
                        <a:tabLst>
                          <a:tab pos="853440" algn="l"/>
                        </a:tabLst>
                      </a:pPr>
                      <a:r>
                        <a:rPr lang="en-US" sz="1400" dirty="0">
                          <a:effectLst/>
                          <a:latin typeface="Maiandra GD" panose="020E0502030308020204" pitchFamily="34" charset="0"/>
                          <a:ea typeface="Times New Roman" panose="02020603050405020304" pitchFamily="18" charset="0"/>
                          <a:cs typeface="Times New Roman" panose="02020603050405020304" pitchFamily="18" charset="0"/>
                        </a:rPr>
                        <a:t>INFORMATION DES ENTREPRISES </a:t>
                      </a:r>
                      <a:endParaRPr lang="fr-CI"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CI"/>
                    </a:p>
                  </a:txBody>
                  <a:tcPr/>
                </a:tc>
                <a:extLst>
                  <a:ext uri="{0D108BD9-81ED-4DB2-BD59-A6C34878D82A}">
                    <a16:rowId xmlns:a16="http://schemas.microsoft.com/office/drawing/2014/main" val="3013335453"/>
                  </a:ext>
                </a:extLst>
              </a:tr>
              <a:tr h="452007">
                <a:tc>
                  <a:txBody>
                    <a:bodyPr/>
                    <a:lstStyle/>
                    <a:p>
                      <a:pPr>
                        <a:lnSpc>
                          <a:spcPct val="107000"/>
                        </a:lnSpc>
                        <a:spcAft>
                          <a:spcPts val="800"/>
                        </a:spcAft>
                        <a:tabLst>
                          <a:tab pos="853440" algn="l"/>
                        </a:tabLst>
                      </a:pPr>
                      <a:r>
                        <a:rPr lang="en-US" sz="1400" dirty="0">
                          <a:effectLst/>
                          <a:latin typeface="Maiandra GD" panose="020E0502030308020204" pitchFamily="34" charset="0"/>
                          <a:ea typeface="Times New Roman" panose="02020603050405020304" pitchFamily="18" charset="0"/>
                          <a:cs typeface="Times New Roman" panose="02020603050405020304" pitchFamily="18" charset="0"/>
                        </a:rPr>
                        <a:t>Nom</a:t>
                      </a:r>
                      <a:r>
                        <a:rPr lang="en-US" sz="1400" baseline="0" dirty="0">
                          <a:effectLst/>
                          <a:latin typeface="Maiandra GD" panose="020E0502030308020204" pitchFamily="34" charset="0"/>
                          <a:ea typeface="Times New Roman" panose="02020603050405020304" pitchFamily="18" charset="0"/>
                          <a:cs typeface="Times New Roman" panose="02020603050405020304" pitchFamily="18" charset="0"/>
                        </a:rPr>
                        <a:t> legal de </a:t>
                      </a:r>
                      <a:r>
                        <a:rPr lang="en-US" sz="1400" baseline="0" dirty="0" err="1">
                          <a:effectLst/>
                          <a:latin typeface="Maiandra GD" panose="020E0502030308020204" pitchFamily="34" charset="0"/>
                          <a:ea typeface="Times New Roman" panose="02020603050405020304" pitchFamily="18" charset="0"/>
                          <a:cs typeface="Times New Roman" panose="02020603050405020304" pitchFamily="18" charset="0"/>
                        </a:rPr>
                        <a:t>l’entreprise</a:t>
                      </a:r>
                      <a:r>
                        <a:rPr lang="en-US" sz="1400" baseline="0" dirty="0">
                          <a:effectLst/>
                          <a:latin typeface="Maiandra GD" panose="020E0502030308020204" pitchFamily="34" charset="0"/>
                          <a:ea typeface="Times New Roman" panose="02020603050405020304" pitchFamily="18" charset="0"/>
                          <a:cs typeface="Times New Roman" panose="02020603050405020304" pitchFamily="18" charset="0"/>
                        </a:rPr>
                        <a:t> </a:t>
                      </a:r>
                      <a:endParaRPr lang="fr-CI"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tabLst>
                          <a:tab pos="853440" algn="l"/>
                        </a:tabLst>
                      </a:pPr>
                      <a:r>
                        <a:rPr lang="en-US" sz="1400">
                          <a:effectLst/>
                          <a:latin typeface="Maiandra GD" panose="020E0502030308020204" pitchFamily="34" charset="0"/>
                          <a:ea typeface="Times New Roman" panose="02020603050405020304" pitchFamily="18" charset="0"/>
                          <a:cs typeface="Times New Roman" panose="02020603050405020304" pitchFamily="18" charset="0"/>
                        </a:rPr>
                        <a:t> </a:t>
                      </a:r>
                      <a:endParaRPr lang="fr-CI"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5797645"/>
                  </a:ext>
                </a:extLst>
              </a:tr>
              <a:tr h="447006">
                <a:tc>
                  <a:txBody>
                    <a:bodyPr/>
                    <a:lstStyle/>
                    <a:p>
                      <a:pPr>
                        <a:lnSpc>
                          <a:spcPct val="107000"/>
                        </a:lnSpc>
                        <a:spcAft>
                          <a:spcPts val="800"/>
                        </a:spcAft>
                        <a:tabLst>
                          <a:tab pos="853440" algn="l"/>
                        </a:tabLst>
                      </a:pPr>
                      <a:r>
                        <a:rPr lang="en-US" sz="1400" dirty="0">
                          <a:effectLst/>
                          <a:latin typeface="Maiandra GD" panose="020E0502030308020204" pitchFamily="34" charset="0"/>
                          <a:ea typeface="Times New Roman" panose="02020603050405020304" pitchFamily="18" charset="0"/>
                          <a:cs typeface="Times New Roman" panose="02020603050405020304" pitchFamily="18" charset="0"/>
                        </a:rPr>
                        <a:t>Contact</a:t>
                      </a:r>
                      <a:r>
                        <a:rPr lang="en-US" sz="1400" baseline="0" dirty="0">
                          <a:effectLst/>
                          <a:latin typeface="Maiandra GD" panose="020E0502030308020204" pitchFamily="34" charset="0"/>
                          <a:ea typeface="Times New Roman" panose="02020603050405020304" pitchFamily="18" charset="0"/>
                          <a:cs typeface="Times New Roman" panose="02020603050405020304" pitchFamily="18" charset="0"/>
                        </a:rPr>
                        <a:t> de </a:t>
                      </a:r>
                      <a:r>
                        <a:rPr lang="en-US" sz="1400" baseline="0" dirty="0" err="1">
                          <a:effectLst/>
                          <a:latin typeface="Maiandra GD" panose="020E0502030308020204" pitchFamily="34" charset="0"/>
                          <a:ea typeface="Times New Roman" panose="02020603050405020304" pitchFamily="18" charset="0"/>
                          <a:cs typeface="Times New Roman" panose="02020603050405020304" pitchFamily="18" charset="0"/>
                        </a:rPr>
                        <a:t>l’entreprise</a:t>
                      </a:r>
                      <a:r>
                        <a:rPr lang="en-US" sz="1400" baseline="0" dirty="0">
                          <a:effectLst/>
                          <a:latin typeface="Maiandra GD" panose="020E0502030308020204" pitchFamily="34" charset="0"/>
                          <a:ea typeface="Times New Roman" panose="02020603050405020304" pitchFamily="18" charset="0"/>
                          <a:cs typeface="Times New Roman" panose="02020603050405020304" pitchFamily="18" charset="0"/>
                        </a:rPr>
                        <a:t> </a:t>
                      </a:r>
                      <a:endParaRPr lang="fr-CI"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tabLst>
                          <a:tab pos="853440" algn="l"/>
                        </a:tabLst>
                      </a:pPr>
                      <a:r>
                        <a:rPr lang="en-US" sz="1400">
                          <a:effectLst/>
                          <a:latin typeface="Maiandra GD" panose="020E0502030308020204" pitchFamily="34" charset="0"/>
                          <a:ea typeface="Times New Roman" panose="02020603050405020304" pitchFamily="18" charset="0"/>
                          <a:cs typeface="Times New Roman" panose="02020603050405020304" pitchFamily="18" charset="0"/>
                        </a:rPr>
                        <a:t> </a:t>
                      </a:r>
                      <a:endParaRPr lang="fr-CI"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4674980"/>
                  </a:ext>
                </a:extLst>
              </a:tr>
              <a:tr h="432079">
                <a:tc>
                  <a:txBody>
                    <a:bodyPr/>
                    <a:lstStyle/>
                    <a:p>
                      <a:pPr>
                        <a:lnSpc>
                          <a:spcPct val="107000"/>
                        </a:lnSpc>
                        <a:spcAft>
                          <a:spcPts val="800"/>
                        </a:spcAft>
                        <a:tabLst>
                          <a:tab pos="853440" algn="l"/>
                        </a:tabLst>
                      </a:pPr>
                      <a:r>
                        <a:rPr lang="en-US" sz="1400" dirty="0" err="1">
                          <a:effectLst/>
                          <a:latin typeface="Maiandra GD" panose="020E0502030308020204" pitchFamily="34" charset="0"/>
                          <a:ea typeface="Times New Roman" panose="02020603050405020304" pitchFamily="18" charset="0"/>
                          <a:cs typeface="Times New Roman" panose="02020603050405020304" pitchFamily="18" charset="0"/>
                        </a:rPr>
                        <a:t>Adresse</a:t>
                      </a:r>
                      <a:endParaRPr lang="fr-CI"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tabLst>
                          <a:tab pos="853440" algn="l"/>
                        </a:tabLst>
                      </a:pPr>
                      <a:r>
                        <a:rPr lang="en-US" sz="1400" dirty="0">
                          <a:effectLst/>
                          <a:latin typeface="Maiandra GD" panose="020E0502030308020204" pitchFamily="34" charset="0"/>
                          <a:ea typeface="Times New Roman" panose="02020603050405020304" pitchFamily="18" charset="0"/>
                          <a:cs typeface="Times New Roman" panose="02020603050405020304" pitchFamily="18" charset="0"/>
                        </a:rPr>
                        <a:t> </a:t>
                      </a:r>
                      <a:endParaRPr lang="fr-CI"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3460117"/>
                  </a:ext>
                </a:extLst>
              </a:tr>
              <a:tr h="447006">
                <a:tc>
                  <a:txBody>
                    <a:bodyPr/>
                    <a:lstStyle/>
                    <a:p>
                      <a:pPr>
                        <a:lnSpc>
                          <a:spcPct val="107000"/>
                        </a:lnSpc>
                        <a:spcAft>
                          <a:spcPts val="800"/>
                        </a:spcAft>
                        <a:tabLst>
                          <a:tab pos="853440" algn="l"/>
                        </a:tabLst>
                      </a:pPr>
                      <a:r>
                        <a:rPr lang="en-US" sz="1400" dirty="0">
                          <a:effectLst/>
                          <a:latin typeface="Maiandra GD" panose="020E0502030308020204" pitchFamily="34" charset="0"/>
                          <a:ea typeface="Times New Roman" panose="02020603050405020304" pitchFamily="18" charset="0"/>
                          <a:cs typeface="Times New Roman" panose="02020603050405020304" pitchFamily="18" charset="0"/>
                        </a:rPr>
                        <a:t>Ville </a:t>
                      </a:r>
                      <a:endParaRPr lang="fr-CI"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tabLst>
                          <a:tab pos="853440" algn="l"/>
                        </a:tabLst>
                      </a:pPr>
                      <a:r>
                        <a:rPr lang="en-US" sz="1400" dirty="0">
                          <a:effectLst/>
                          <a:latin typeface="Maiandra GD" panose="020E0502030308020204" pitchFamily="34" charset="0"/>
                          <a:ea typeface="Times New Roman" panose="02020603050405020304" pitchFamily="18" charset="0"/>
                          <a:cs typeface="Times New Roman" panose="02020603050405020304" pitchFamily="18" charset="0"/>
                        </a:rPr>
                        <a:t> </a:t>
                      </a:r>
                      <a:endParaRPr lang="fr-CI"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9331425"/>
                  </a:ext>
                </a:extLst>
              </a:tr>
              <a:tr h="506717">
                <a:tc>
                  <a:txBody>
                    <a:bodyPr/>
                    <a:lstStyle/>
                    <a:p>
                      <a:pPr>
                        <a:lnSpc>
                          <a:spcPct val="107000"/>
                        </a:lnSpc>
                        <a:spcAft>
                          <a:spcPts val="800"/>
                        </a:spcAft>
                        <a:tabLst>
                          <a:tab pos="853440" algn="l"/>
                        </a:tabLst>
                      </a:pPr>
                      <a:r>
                        <a:rPr lang="en-US" sz="1400" dirty="0">
                          <a:effectLst/>
                          <a:latin typeface="Maiandra GD" panose="020E0502030308020204" pitchFamily="34" charset="0"/>
                          <a:ea typeface="Times New Roman" panose="02020603050405020304" pitchFamily="18" charset="0"/>
                          <a:cs typeface="Times New Roman" panose="02020603050405020304" pitchFamily="18" charset="0"/>
                        </a:rPr>
                        <a:t>Pays </a:t>
                      </a:r>
                      <a:endParaRPr lang="fr-CI"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tabLst>
                          <a:tab pos="853440" algn="l"/>
                        </a:tabLst>
                      </a:pPr>
                      <a:r>
                        <a:rPr lang="en-US" sz="1400" dirty="0">
                          <a:effectLst/>
                          <a:latin typeface="Maiandra GD" panose="020E0502030308020204" pitchFamily="34" charset="0"/>
                          <a:ea typeface="Times New Roman" panose="02020603050405020304" pitchFamily="18" charset="0"/>
                          <a:cs typeface="Times New Roman" panose="02020603050405020304" pitchFamily="18" charset="0"/>
                        </a:rPr>
                        <a:t> </a:t>
                      </a:r>
                      <a:endParaRPr lang="fr-CI"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7157585"/>
                  </a:ext>
                </a:extLst>
              </a:tr>
              <a:tr h="514181">
                <a:tc>
                  <a:txBody>
                    <a:bodyPr/>
                    <a:lstStyle/>
                    <a:p>
                      <a:pPr>
                        <a:lnSpc>
                          <a:spcPct val="107000"/>
                        </a:lnSpc>
                        <a:spcAft>
                          <a:spcPts val="800"/>
                        </a:spcAft>
                        <a:tabLst>
                          <a:tab pos="853440" algn="l"/>
                        </a:tabLst>
                      </a:pPr>
                      <a:r>
                        <a:rPr lang="en-US" sz="1400" dirty="0" err="1">
                          <a:effectLst/>
                          <a:latin typeface="Maiandra GD" panose="020E0502030308020204" pitchFamily="34" charset="0"/>
                          <a:ea typeface="Times New Roman" panose="02020603050405020304" pitchFamily="18" charset="0"/>
                          <a:cs typeface="Times New Roman" panose="02020603050405020304" pitchFamily="18" charset="0"/>
                        </a:rPr>
                        <a:t>Numéro</a:t>
                      </a:r>
                      <a:r>
                        <a:rPr lang="en-US" sz="1400" dirty="0">
                          <a:effectLst/>
                          <a:latin typeface="Maiandra GD" panose="020E0502030308020204" pitchFamily="34" charset="0"/>
                          <a:ea typeface="Times New Roman" panose="02020603050405020304" pitchFamily="18" charset="0"/>
                          <a:cs typeface="Times New Roman" panose="02020603050405020304" pitchFamily="18" charset="0"/>
                        </a:rPr>
                        <a:t> de Telephone</a:t>
                      </a:r>
                      <a:endParaRPr lang="fr-CI"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tabLst>
                          <a:tab pos="853440" algn="l"/>
                        </a:tabLst>
                      </a:pPr>
                      <a:r>
                        <a:rPr lang="en-US" sz="1400" dirty="0">
                          <a:effectLst/>
                          <a:latin typeface="Maiandra GD" panose="020E0502030308020204" pitchFamily="34" charset="0"/>
                          <a:ea typeface="Times New Roman" panose="02020603050405020304" pitchFamily="18" charset="0"/>
                          <a:cs typeface="Times New Roman" panose="02020603050405020304" pitchFamily="18" charset="0"/>
                        </a:rPr>
                        <a:t> </a:t>
                      </a:r>
                      <a:endParaRPr lang="fr-CI"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59903303"/>
                  </a:ext>
                </a:extLst>
              </a:tr>
              <a:tr h="521645">
                <a:tc>
                  <a:txBody>
                    <a:bodyPr/>
                    <a:lstStyle/>
                    <a:p>
                      <a:pPr>
                        <a:lnSpc>
                          <a:spcPct val="107000"/>
                        </a:lnSpc>
                        <a:spcAft>
                          <a:spcPts val="800"/>
                        </a:spcAft>
                        <a:tabLst>
                          <a:tab pos="853440" algn="l"/>
                        </a:tabLst>
                      </a:pPr>
                      <a:r>
                        <a:rPr lang="en-US" sz="1400" dirty="0">
                          <a:effectLst/>
                          <a:latin typeface="Maiandra GD" panose="020E0502030308020204" pitchFamily="34" charset="0"/>
                          <a:ea typeface="Times New Roman" panose="02020603050405020304" pitchFamily="18" charset="0"/>
                          <a:cs typeface="Times New Roman" panose="02020603050405020304" pitchFamily="18" charset="0"/>
                        </a:rPr>
                        <a:t>Email address </a:t>
                      </a:r>
                      <a:endParaRPr lang="fr-CI"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tabLst>
                          <a:tab pos="853440" algn="l"/>
                        </a:tabLst>
                      </a:pPr>
                      <a:r>
                        <a:rPr lang="en-US" sz="1400" dirty="0">
                          <a:effectLst/>
                          <a:latin typeface="Maiandra GD" panose="020E0502030308020204" pitchFamily="34" charset="0"/>
                          <a:ea typeface="Times New Roman" panose="02020603050405020304" pitchFamily="18" charset="0"/>
                          <a:cs typeface="Times New Roman" panose="02020603050405020304" pitchFamily="18" charset="0"/>
                        </a:rPr>
                        <a:t> </a:t>
                      </a:r>
                      <a:endParaRPr lang="fr-CI"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00860088"/>
                  </a:ext>
                </a:extLst>
              </a:tr>
              <a:tr h="514181">
                <a:tc>
                  <a:txBody>
                    <a:bodyPr/>
                    <a:lstStyle/>
                    <a:p>
                      <a:pPr>
                        <a:lnSpc>
                          <a:spcPct val="107000"/>
                        </a:lnSpc>
                        <a:spcAft>
                          <a:spcPts val="800"/>
                        </a:spcAft>
                        <a:tabLst>
                          <a:tab pos="853440" algn="l"/>
                        </a:tabLst>
                      </a:pPr>
                      <a:r>
                        <a:rPr lang="en-US" sz="1400" dirty="0" err="1">
                          <a:effectLst/>
                          <a:latin typeface="Maiandra GD" panose="020E0502030308020204" pitchFamily="34" charset="0"/>
                          <a:ea typeface="Times New Roman" panose="02020603050405020304" pitchFamily="18" charset="0"/>
                          <a:cs typeface="Times New Roman" panose="02020603050405020304" pitchFamily="18" charset="0"/>
                        </a:rPr>
                        <a:t>Nombre</a:t>
                      </a:r>
                      <a:r>
                        <a:rPr lang="en-US" sz="1400" baseline="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baseline="0" dirty="0" err="1">
                          <a:effectLst/>
                          <a:latin typeface="Maiandra GD" panose="020E0502030308020204" pitchFamily="34" charset="0"/>
                          <a:ea typeface="Times New Roman" panose="02020603050405020304" pitchFamily="18" charset="0"/>
                          <a:cs typeface="Times New Roman" panose="02020603050405020304" pitchFamily="18" charset="0"/>
                        </a:rPr>
                        <a:t>d’années</a:t>
                      </a:r>
                      <a:r>
                        <a:rPr lang="en-US" sz="140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dirty="0" err="1">
                          <a:effectLst/>
                          <a:latin typeface="Maiandra GD" panose="020E0502030308020204" pitchFamily="34" charset="0"/>
                          <a:ea typeface="Times New Roman" panose="02020603050405020304" pitchFamily="18" charset="0"/>
                          <a:cs typeface="Times New Roman" panose="02020603050405020304" pitchFamily="18" charset="0"/>
                        </a:rPr>
                        <a:t>d’experiences</a:t>
                      </a:r>
                      <a:endParaRPr lang="fr-CI"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tabLst>
                          <a:tab pos="853440" algn="l"/>
                        </a:tabLst>
                      </a:pPr>
                      <a:r>
                        <a:rPr lang="en-US" sz="1400" dirty="0">
                          <a:effectLst/>
                          <a:latin typeface="Maiandra GD" panose="020E0502030308020204" pitchFamily="34" charset="0"/>
                          <a:ea typeface="Times New Roman" panose="02020603050405020304" pitchFamily="18" charset="0"/>
                          <a:cs typeface="Times New Roman" panose="02020603050405020304" pitchFamily="18" charset="0"/>
                        </a:rPr>
                        <a:t> </a:t>
                      </a:r>
                      <a:endParaRPr lang="fr-CI"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6586710"/>
                  </a:ext>
                </a:extLst>
              </a:tr>
              <a:tr h="511930">
                <a:tc>
                  <a:txBody>
                    <a:bodyPr/>
                    <a:lstStyle/>
                    <a:p>
                      <a:pPr>
                        <a:lnSpc>
                          <a:spcPct val="107000"/>
                        </a:lnSpc>
                        <a:spcAft>
                          <a:spcPts val="800"/>
                        </a:spcAft>
                        <a:tabLst>
                          <a:tab pos="853440" algn="l"/>
                        </a:tabLst>
                      </a:pPr>
                      <a:r>
                        <a:rPr lang="en-US" sz="1400" dirty="0">
                          <a:effectLst/>
                          <a:latin typeface="Maiandra GD" panose="020E0502030308020204" pitchFamily="34" charset="0"/>
                          <a:ea typeface="Times New Roman" panose="02020603050405020304" pitchFamily="18" charset="0"/>
                          <a:cs typeface="Times New Roman" panose="02020603050405020304" pitchFamily="18" charset="0"/>
                        </a:rPr>
                        <a:t>Document(s) </a:t>
                      </a:r>
                      <a:r>
                        <a:rPr lang="en-US" sz="1400" dirty="0" err="1">
                          <a:effectLst/>
                          <a:latin typeface="Maiandra GD" panose="020E0502030308020204" pitchFamily="34" charset="0"/>
                          <a:ea typeface="Times New Roman" panose="02020603050405020304" pitchFamily="18" charset="0"/>
                          <a:cs typeface="Times New Roman" panose="02020603050405020304" pitchFamily="18" charset="0"/>
                        </a:rPr>
                        <a:t>d’enregistrement</a:t>
                      </a:r>
                      <a:r>
                        <a:rPr lang="en-US" sz="1400" dirty="0">
                          <a:effectLst/>
                          <a:latin typeface="Maiandra GD" panose="020E0502030308020204" pitchFamily="34" charset="0"/>
                          <a:ea typeface="Times New Roman" panose="02020603050405020304" pitchFamily="18" charset="0"/>
                          <a:cs typeface="Times New Roman" panose="02020603050405020304" pitchFamily="18" charset="0"/>
                        </a:rPr>
                        <a:t> de la </a:t>
                      </a:r>
                      <a:r>
                        <a:rPr lang="en-US" sz="1400" dirty="0" err="1">
                          <a:effectLst/>
                          <a:latin typeface="Maiandra GD" panose="020E0502030308020204" pitchFamily="34" charset="0"/>
                          <a:ea typeface="Times New Roman" panose="02020603050405020304" pitchFamily="18" charset="0"/>
                          <a:cs typeface="Times New Roman" panose="02020603050405020304" pitchFamily="18" charset="0"/>
                        </a:rPr>
                        <a:t>société</a:t>
                      </a:r>
                      <a:r>
                        <a:rPr lang="en-US" sz="140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dirty="0" err="1">
                          <a:effectLst/>
                          <a:latin typeface="Maiandra GD" panose="020E0502030308020204" pitchFamily="34" charset="0"/>
                          <a:ea typeface="Times New Roman" panose="02020603050405020304" pitchFamily="18" charset="0"/>
                          <a:cs typeface="Times New Roman" panose="02020603050405020304" pitchFamily="18" charset="0"/>
                        </a:rPr>
                        <a:t>joindre</a:t>
                      </a:r>
                      <a:r>
                        <a:rPr lang="en-US" sz="140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dirty="0" err="1">
                          <a:effectLst/>
                          <a:latin typeface="Maiandra GD" panose="020E0502030308020204" pitchFamily="34" charset="0"/>
                          <a:ea typeface="Times New Roman" panose="02020603050405020304" pitchFamily="18" charset="0"/>
                          <a:cs typeface="Times New Roman" panose="02020603050405020304" pitchFamily="18" charset="0"/>
                        </a:rPr>
                        <a:t>une</a:t>
                      </a:r>
                      <a:r>
                        <a:rPr lang="en-US" sz="140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dirty="0" err="1">
                          <a:effectLst/>
                          <a:latin typeface="Maiandra GD" panose="020E0502030308020204" pitchFamily="34" charset="0"/>
                          <a:ea typeface="Times New Roman" panose="02020603050405020304" pitchFamily="18" charset="0"/>
                          <a:cs typeface="Times New Roman" panose="02020603050405020304" pitchFamily="18" charset="0"/>
                        </a:rPr>
                        <a:t>copie</a:t>
                      </a:r>
                      <a:r>
                        <a:rPr lang="en-US" sz="1400" dirty="0">
                          <a:effectLst/>
                          <a:latin typeface="Maiandra GD" panose="020E0502030308020204" pitchFamily="34" charset="0"/>
                          <a:ea typeface="Times New Roman" panose="02020603050405020304" pitchFamily="18" charset="0"/>
                          <a:cs typeface="Times New Roman" panose="02020603050405020304" pitchFamily="18" charset="0"/>
                        </a:rPr>
                        <a:t>)</a:t>
                      </a:r>
                      <a:endParaRPr lang="fr-CI"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tabLst>
                          <a:tab pos="853440" algn="l"/>
                        </a:tabLst>
                      </a:pPr>
                      <a:r>
                        <a:rPr lang="en-US" sz="1400" dirty="0">
                          <a:effectLst/>
                          <a:latin typeface="Maiandra GD" panose="020E0502030308020204" pitchFamily="34" charset="0"/>
                          <a:ea typeface="Times New Roman" panose="02020603050405020304" pitchFamily="18" charset="0"/>
                          <a:cs typeface="Times New Roman" panose="02020603050405020304" pitchFamily="18" charset="0"/>
                        </a:rPr>
                        <a:t> </a:t>
                      </a:r>
                      <a:endParaRPr lang="fr-CI"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2721052"/>
                  </a:ext>
                </a:extLst>
              </a:tr>
              <a:tr h="991871">
                <a:tc gridSpan="2">
                  <a:txBody>
                    <a:bodyPr/>
                    <a:lstStyle/>
                    <a:p>
                      <a:pPr>
                        <a:lnSpc>
                          <a:spcPct val="107000"/>
                        </a:lnSpc>
                        <a:spcAft>
                          <a:spcPts val="800"/>
                        </a:spcAft>
                        <a:tabLst>
                          <a:tab pos="853440" algn="l"/>
                        </a:tabLst>
                      </a:pPr>
                      <a:r>
                        <a:rPr lang="en-US" sz="1400" dirty="0" err="1">
                          <a:effectLst/>
                          <a:latin typeface="Maiandra GD" panose="020E0502030308020204" pitchFamily="34" charset="0"/>
                          <a:ea typeface="Times New Roman" panose="02020603050405020304" pitchFamily="18" charset="0"/>
                          <a:cs typeface="Times New Roman" panose="02020603050405020304" pitchFamily="18" charset="0"/>
                        </a:rPr>
                        <a:t>Autre</a:t>
                      </a:r>
                      <a:r>
                        <a:rPr lang="en-US" sz="140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dirty="0" err="1">
                          <a:effectLst/>
                          <a:latin typeface="Maiandra GD" panose="020E0502030308020204" pitchFamily="34" charset="0"/>
                          <a:ea typeface="Times New Roman" panose="02020603050405020304" pitchFamily="18" charset="0"/>
                          <a:cs typeface="Times New Roman" panose="02020603050405020304" pitchFamily="18" charset="0"/>
                        </a:rPr>
                        <a:t>spécifier</a:t>
                      </a:r>
                      <a:r>
                        <a:rPr lang="en-US" sz="1400" dirty="0">
                          <a:effectLst/>
                          <a:latin typeface="Maiandra GD" panose="020E0502030308020204" pitchFamily="34" charset="0"/>
                          <a:ea typeface="Times New Roman" panose="02020603050405020304" pitchFamily="18" charset="0"/>
                          <a:cs typeface="Times New Roman" panose="02020603050405020304" pitchFamily="18" charset="0"/>
                        </a:rPr>
                        <a:t>)</a:t>
                      </a:r>
                      <a:endParaRPr lang="fr-CI"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CI"/>
                    </a:p>
                  </a:txBody>
                  <a:tcPr/>
                </a:tc>
                <a:extLst>
                  <a:ext uri="{0D108BD9-81ED-4DB2-BD59-A6C34878D82A}">
                    <a16:rowId xmlns:a16="http://schemas.microsoft.com/office/drawing/2014/main" val="3222734899"/>
                  </a:ext>
                </a:extLst>
              </a:tr>
            </a:tbl>
          </a:graphicData>
        </a:graphic>
      </p:graphicFrame>
      <p:sp>
        <p:nvSpPr>
          <p:cNvPr id="15" name="ZoneTexte 14">
            <a:extLst>
              <a:ext uri="{FF2B5EF4-FFF2-40B4-BE49-F238E27FC236}">
                <a16:creationId xmlns:a16="http://schemas.microsoft.com/office/drawing/2014/main" id="{31C99FEF-276B-4251-AABE-1FAE455F061C}"/>
              </a:ext>
            </a:extLst>
          </p:cNvPr>
          <p:cNvSpPr txBox="1"/>
          <p:nvPr/>
        </p:nvSpPr>
        <p:spPr>
          <a:xfrm>
            <a:off x="4346678" y="309435"/>
            <a:ext cx="4977626" cy="338554"/>
          </a:xfrm>
          <a:prstGeom prst="rect">
            <a:avLst/>
          </a:prstGeom>
          <a:noFill/>
        </p:spPr>
        <p:txBody>
          <a:bodyPr wrap="square">
            <a:spAutoFit/>
          </a:bodyPr>
          <a:lstStyle/>
          <a:p>
            <a:r>
              <a:rPr lang="en-US" sz="1600" b="1" dirty="0">
                <a:solidFill>
                  <a:prstClr val="black"/>
                </a:solidFill>
                <a:latin typeface="Maiandra GD" panose="020E0502030308020204" pitchFamily="34" charset="0"/>
                <a:cs typeface="Times New Roman" panose="02020603050405020304" pitchFamily="18" charset="0"/>
              </a:rPr>
              <a:t>FORMULAIRE DE REPONSES DES ENTREPRISES </a:t>
            </a:r>
            <a:endParaRPr lang="fr-CI" dirty="0"/>
          </a:p>
        </p:txBody>
      </p:sp>
    </p:spTree>
    <p:extLst>
      <p:ext uri="{BB962C8B-B14F-4D97-AF65-F5344CB8AC3E}">
        <p14:creationId xmlns:p14="http://schemas.microsoft.com/office/powerpoint/2010/main" val="151234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F297C23-F46A-4312-832B-CBE869EDB013}"/>
              </a:ext>
            </a:extLst>
          </p:cNvPr>
          <p:cNvSpPr>
            <a:spLocks noGrp="1"/>
          </p:cNvSpPr>
          <p:nvPr>
            <p:ph type="title"/>
          </p:nvPr>
        </p:nvSpPr>
        <p:spPr>
          <a:xfrm>
            <a:off x="466722" y="586855"/>
            <a:ext cx="3201366" cy="3387497"/>
          </a:xfrm>
        </p:spPr>
        <p:txBody>
          <a:bodyPr anchor="b">
            <a:normAutofit/>
          </a:bodyPr>
          <a:lstStyle/>
          <a:p>
            <a:pPr algn="r"/>
            <a:r>
              <a:rPr lang="en-US" sz="3200" dirty="0">
                <a:solidFill>
                  <a:srgbClr val="FFFFFF"/>
                </a:solidFill>
                <a:latin typeface="Maiandra GD" panose="020E0502030308020204" pitchFamily="34" charset="0"/>
              </a:rPr>
              <a:t>DESCRIPTION DU PROJET </a:t>
            </a:r>
          </a:p>
        </p:txBody>
      </p:sp>
      <p:sp>
        <p:nvSpPr>
          <p:cNvPr id="3" name="Content Placeholder 2">
            <a:extLst>
              <a:ext uri="{FF2B5EF4-FFF2-40B4-BE49-F238E27FC236}">
                <a16:creationId xmlns:a16="http://schemas.microsoft.com/office/drawing/2014/main" id="{6A543EC9-59AB-4F90-B7FF-A77DDFA8D541}"/>
              </a:ext>
            </a:extLst>
          </p:cNvPr>
          <p:cNvSpPr>
            <a:spLocks noGrp="1"/>
          </p:cNvSpPr>
          <p:nvPr>
            <p:ph idx="1"/>
          </p:nvPr>
        </p:nvSpPr>
        <p:spPr>
          <a:xfrm>
            <a:off x="4134810" y="10138"/>
            <a:ext cx="7855421" cy="6493693"/>
          </a:xfrm>
        </p:spPr>
        <p:txBody>
          <a:bodyPr anchor="ctr">
            <a:normAutofit fontScale="77500" lnSpcReduction="20000"/>
          </a:bodyPr>
          <a:lstStyle/>
          <a:p>
            <a:pPr algn="just">
              <a:buFont typeface="Wingdings" panose="05000000000000000000" pitchFamily="2" charset="2"/>
              <a:buChar char="q"/>
            </a:pPr>
            <a:endParaRPr lang="en-US" sz="1800" dirty="0">
              <a:latin typeface="Cambria" panose="02040503050406030204" pitchFamily="18" charset="0"/>
              <a:ea typeface="Cambria" panose="02040503050406030204" pitchFamily="18" charset="0"/>
            </a:endParaRPr>
          </a:p>
          <a:p>
            <a:pPr algn="just">
              <a:buFont typeface="Wingdings" panose="05000000000000000000" pitchFamily="2" charset="2"/>
              <a:buChar char="q"/>
            </a:pPr>
            <a:endParaRPr lang="en-US" sz="1800" dirty="0">
              <a:latin typeface="Cambria" panose="02040503050406030204" pitchFamily="18" charset="0"/>
              <a:ea typeface="Cambria" panose="02040503050406030204" pitchFamily="18" charset="0"/>
            </a:endParaRPr>
          </a:p>
          <a:p>
            <a:pPr algn="just">
              <a:buFont typeface="Wingdings" panose="05000000000000000000" pitchFamily="2" charset="2"/>
              <a:buChar char="q"/>
            </a:pPr>
            <a:endParaRPr lang="en-US" sz="2600" dirty="0">
              <a:latin typeface="Cambria" panose="02040503050406030204" pitchFamily="18" charset="0"/>
              <a:ea typeface="Cambria" panose="02040503050406030204" pitchFamily="18" charset="0"/>
            </a:endParaRPr>
          </a:p>
          <a:p>
            <a:pPr algn="just">
              <a:buFont typeface="Wingdings" panose="05000000000000000000" pitchFamily="2" charset="2"/>
              <a:buChar char="q"/>
            </a:pPr>
            <a:r>
              <a:rPr lang="en-US" sz="2600" dirty="0">
                <a:latin typeface="Cambria" panose="02040503050406030204" pitchFamily="18" charset="0"/>
                <a:ea typeface="Cambria" panose="02040503050406030204" pitchFamily="18" charset="0"/>
              </a:rPr>
              <a:t>CORIS - COVID 19 Response Rice Seed Project </a:t>
            </a:r>
            <a:r>
              <a:rPr lang="fr-FR" sz="2600" dirty="0">
                <a:latin typeface="Cambria" panose="02040503050406030204" pitchFamily="18" charset="0"/>
                <a:ea typeface="Cambria" panose="02040503050406030204" pitchFamily="18" charset="0"/>
              </a:rPr>
              <a:t>vise à atténuer l'impact économique et nutritionnel négatif lié à la COVID-19</a:t>
            </a:r>
            <a:r>
              <a:rPr lang="en-US" sz="2600" dirty="0">
                <a:latin typeface="Cambria" panose="02040503050406030204" pitchFamily="18" charset="0"/>
                <a:ea typeface="Cambria" panose="02040503050406030204" pitchFamily="18" charset="0"/>
              </a:rPr>
              <a:t>. </a:t>
            </a:r>
          </a:p>
          <a:p>
            <a:pPr marL="0" indent="0" algn="just">
              <a:buNone/>
            </a:pPr>
            <a:endParaRPr lang="en-US" sz="2600" dirty="0">
              <a:latin typeface="Cambria" panose="02040503050406030204" pitchFamily="18" charset="0"/>
              <a:ea typeface="Cambria" panose="02040503050406030204" pitchFamily="18" charset="0"/>
            </a:endParaRPr>
          </a:p>
          <a:p>
            <a:pPr algn="just">
              <a:buFont typeface="Wingdings" panose="05000000000000000000" pitchFamily="2" charset="2"/>
              <a:buChar char="q"/>
            </a:pPr>
            <a:r>
              <a:rPr lang="fr-FR" sz="2600" dirty="0">
                <a:latin typeface="Cambria" panose="02040503050406030204" pitchFamily="18" charset="0"/>
                <a:ea typeface="Cambria" panose="02040503050406030204" pitchFamily="18" charset="0"/>
              </a:rPr>
              <a:t>Le projet CORIS est mis en œuvre dans cinq (05) pays que sont : Burkina Faso, Côte d’Ivoire, Mali, Nigéria et Bénin</a:t>
            </a:r>
            <a:r>
              <a:rPr lang="en-US" sz="2600" dirty="0">
                <a:latin typeface="Cambria" panose="02040503050406030204" pitchFamily="18" charset="0"/>
                <a:ea typeface="Cambria" panose="02040503050406030204" pitchFamily="18" charset="0"/>
              </a:rPr>
              <a:t>. </a:t>
            </a:r>
          </a:p>
          <a:p>
            <a:pPr marL="0" indent="0" algn="just">
              <a:buNone/>
            </a:pPr>
            <a:endParaRPr lang="en-US" sz="2600" dirty="0">
              <a:latin typeface="Cambria" panose="02040503050406030204" pitchFamily="18" charset="0"/>
              <a:ea typeface="Cambria" panose="02040503050406030204" pitchFamily="18" charset="0"/>
            </a:endParaRPr>
          </a:p>
          <a:p>
            <a:pPr algn="just">
              <a:buFont typeface="Wingdings" panose="05000000000000000000" pitchFamily="2" charset="2"/>
              <a:buChar char="q"/>
            </a:pPr>
            <a:r>
              <a:rPr lang="fr-FR" sz="2600" dirty="0">
                <a:latin typeface="Cambria" panose="02040503050406030204" pitchFamily="18" charset="0"/>
                <a:ea typeface="Cambria" panose="02040503050406030204" pitchFamily="18" charset="0"/>
              </a:rPr>
              <a:t>Il s’agit d'assurer la disponibilité de semences de riz certifiées au Bénin. Le projet assure également des avantages post-récolte, la numérisation de l'agriculture ainsi que les bonnes pratiques agricoles</a:t>
            </a:r>
            <a:r>
              <a:rPr lang="en-US" sz="2600" dirty="0">
                <a:latin typeface="Cambria" panose="02040503050406030204" pitchFamily="18" charset="0"/>
                <a:ea typeface="Cambria" panose="02040503050406030204" pitchFamily="18" charset="0"/>
              </a:rPr>
              <a:t>. </a:t>
            </a:r>
          </a:p>
          <a:p>
            <a:pPr marL="0" indent="0" algn="just">
              <a:buNone/>
            </a:pPr>
            <a:endParaRPr lang="en-US" sz="2600" dirty="0">
              <a:latin typeface="Cambria" panose="02040503050406030204" pitchFamily="18" charset="0"/>
              <a:ea typeface="Cambria" panose="02040503050406030204" pitchFamily="18" charset="0"/>
            </a:endParaRPr>
          </a:p>
          <a:p>
            <a:pPr algn="just">
              <a:buFont typeface="Wingdings" panose="05000000000000000000" pitchFamily="2" charset="2"/>
              <a:buChar char="q"/>
            </a:pPr>
            <a:r>
              <a:rPr lang="fr-FR" sz="2600" dirty="0">
                <a:latin typeface="Cambria" panose="02040503050406030204" pitchFamily="18" charset="0"/>
                <a:ea typeface="Cambria" panose="02040503050406030204" pitchFamily="18" charset="0"/>
              </a:rPr>
              <a:t>À travers le projet CORIS, </a:t>
            </a:r>
            <a:r>
              <a:rPr lang="fr-FR" sz="2600" dirty="0" err="1">
                <a:latin typeface="Cambria" panose="02040503050406030204" pitchFamily="18" charset="0"/>
                <a:ea typeface="Cambria" panose="02040503050406030204" pitchFamily="18" charset="0"/>
              </a:rPr>
              <a:t>AfricaRice</a:t>
            </a:r>
            <a:r>
              <a:rPr lang="fr-FR" sz="2600" dirty="0">
                <a:latin typeface="Cambria" panose="02040503050406030204" pitchFamily="18" charset="0"/>
                <a:ea typeface="Cambria" panose="02040503050406030204" pitchFamily="18" charset="0"/>
              </a:rPr>
              <a:t> travaillera avec des partenaires du secteur privé pour diffuser des technologies rizicoles améliorées et des innovations telles que des semences de qualité de variétés améliorées et résilientes au changement climatique au profit des petits exploitants et des entrepreneurs semenciers</a:t>
            </a:r>
            <a:r>
              <a:rPr lang="fr-CI" sz="2600" dirty="0">
                <a:effectLst/>
                <a:latin typeface="Cambria" panose="02040503050406030204" pitchFamily="18" charset="0"/>
                <a:ea typeface="Cambria" panose="02040503050406030204" pitchFamily="18" charset="0"/>
                <a:cs typeface="Calibri" panose="020F0502020204030204" pitchFamily="34" charset="0"/>
              </a:rPr>
              <a:t>. </a:t>
            </a:r>
          </a:p>
          <a:p>
            <a:pPr marL="0" indent="0" algn="just">
              <a:buNone/>
            </a:pPr>
            <a:endParaRPr lang="fr-CI" sz="2600" dirty="0">
              <a:effectLst/>
              <a:latin typeface="Cambria" panose="02040503050406030204" pitchFamily="18" charset="0"/>
              <a:ea typeface="Cambria" panose="02040503050406030204" pitchFamily="18" charset="0"/>
              <a:cs typeface="Calibri" panose="020F0502020204030204" pitchFamily="34" charset="0"/>
            </a:endParaRPr>
          </a:p>
          <a:p>
            <a:pPr algn="just">
              <a:buFont typeface="Wingdings" panose="05000000000000000000" pitchFamily="2" charset="2"/>
              <a:buChar char="q"/>
            </a:pPr>
            <a:r>
              <a:rPr lang="fr-FR" sz="2600" dirty="0">
                <a:latin typeface="Cambria" panose="02040503050406030204" pitchFamily="18" charset="0"/>
                <a:ea typeface="Cambria" panose="02040503050406030204" pitchFamily="18" charset="0"/>
              </a:rPr>
              <a:t>À cet égard, AfricaRice souhaite sélectionner des entreprises semencières béninoises légalement établies.</a:t>
            </a:r>
          </a:p>
          <a:p>
            <a:pPr marL="0" indent="0" algn="just">
              <a:buNone/>
            </a:pPr>
            <a:r>
              <a:rPr lang="fr-CI" sz="1800" dirty="0">
                <a:effectLst/>
                <a:latin typeface="Cambria" panose="02040503050406030204" pitchFamily="18" charset="0"/>
                <a:ea typeface="Cambria" panose="02040503050406030204" pitchFamily="18" charset="0"/>
                <a:cs typeface="Calibri" panose="020F0502020204030204" pitchFamily="34" charset="0"/>
              </a:rPr>
              <a:t> </a:t>
            </a:r>
            <a:endParaRPr lang="fr-CI" sz="1800" dirty="0">
              <a:effectLst/>
              <a:latin typeface="Cambria" panose="02040503050406030204" pitchFamily="18" charset="0"/>
              <a:ea typeface="Cambria" panose="02040503050406030204" pitchFamily="18" charset="0"/>
              <a:cs typeface="Times New Roman" panose="02020603050405020304" pitchFamily="18" charset="0"/>
            </a:endParaRPr>
          </a:p>
          <a:p>
            <a:pPr marL="0" indent="0">
              <a:buNone/>
            </a:pPr>
            <a:endParaRPr lang="fr-CI" sz="1800" dirty="0">
              <a:effectLst/>
              <a:latin typeface="Cambria" panose="02040503050406030204" pitchFamily="18" charset="0"/>
              <a:ea typeface="Cambria" panose="02040503050406030204" pitchFamily="18" charset="0"/>
              <a:cs typeface="Calibri" panose="020F0502020204030204" pitchFamily="34" charset="0"/>
            </a:endParaRPr>
          </a:p>
          <a:p>
            <a:pPr>
              <a:buFont typeface="Wingdings" panose="05000000000000000000" pitchFamily="2" charset="2"/>
              <a:buChar char="q"/>
            </a:pPr>
            <a:endParaRPr lang="fr-CI" sz="1800" dirty="0">
              <a:effectLst/>
              <a:latin typeface="Cambria" panose="02040503050406030204" pitchFamily="18" charset="0"/>
              <a:ea typeface="Cambria" panose="02040503050406030204" pitchFamily="18" charset="0"/>
              <a:cs typeface="Times New Roman" panose="02020603050405020304" pitchFamily="18" charset="0"/>
            </a:endParaRPr>
          </a:p>
          <a:p>
            <a:pPr>
              <a:buFont typeface="Wingdings" panose="05000000000000000000" pitchFamily="2" charset="2"/>
              <a:buChar char="q"/>
            </a:pPr>
            <a:endParaRPr lang="en-US" sz="18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336026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F297C23-F46A-4312-832B-CBE869EDB013}"/>
              </a:ext>
            </a:extLst>
          </p:cNvPr>
          <p:cNvSpPr>
            <a:spLocks noGrp="1"/>
          </p:cNvSpPr>
          <p:nvPr>
            <p:ph type="title"/>
          </p:nvPr>
        </p:nvSpPr>
        <p:spPr>
          <a:xfrm>
            <a:off x="466722" y="586855"/>
            <a:ext cx="3201366" cy="3387497"/>
          </a:xfrm>
        </p:spPr>
        <p:txBody>
          <a:bodyPr anchor="b">
            <a:normAutofit/>
          </a:bodyPr>
          <a:lstStyle/>
          <a:p>
            <a:pPr algn="r"/>
            <a:r>
              <a:rPr lang="en-US" sz="3200" dirty="0">
                <a:solidFill>
                  <a:srgbClr val="FFFFFF"/>
                </a:solidFill>
                <a:latin typeface="Maiandra GD" panose="020E0502030308020204" pitchFamily="34" charset="0"/>
              </a:rPr>
              <a:t>OBJECTIFS</a:t>
            </a:r>
          </a:p>
        </p:txBody>
      </p:sp>
      <p:sp>
        <p:nvSpPr>
          <p:cNvPr id="3" name="Content Placeholder 2">
            <a:extLst>
              <a:ext uri="{FF2B5EF4-FFF2-40B4-BE49-F238E27FC236}">
                <a16:creationId xmlns:a16="http://schemas.microsoft.com/office/drawing/2014/main" id="{6A543EC9-59AB-4F90-B7FF-A77DDFA8D541}"/>
              </a:ext>
            </a:extLst>
          </p:cNvPr>
          <p:cNvSpPr>
            <a:spLocks noGrp="1"/>
          </p:cNvSpPr>
          <p:nvPr>
            <p:ph idx="1"/>
          </p:nvPr>
        </p:nvSpPr>
        <p:spPr>
          <a:xfrm>
            <a:off x="4037826" y="10138"/>
            <a:ext cx="8029678" cy="6583846"/>
          </a:xfrm>
        </p:spPr>
        <p:txBody>
          <a:bodyPr anchor="ctr">
            <a:noAutofit/>
          </a:bodyPr>
          <a:lstStyle/>
          <a:p>
            <a:pPr algn="just">
              <a:buFont typeface="Wingdings" panose="05000000000000000000" pitchFamily="2" charset="2"/>
              <a:buChar char="q"/>
            </a:pPr>
            <a:r>
              <a:rPr lang="fr-FR" sz="2400" dirty="0">
                <a:latin typeface="Cambria" panose="02040503050406030204" pitchFamily="18" charset="0"/>
                <a:ea typeface="Cambria" panose="02040503050406030204" pitchFamily="18" charset="0"/>
              </a:rPr>
              <a:t>Le but de cet appel d'offre est de sélectionner des entreprises semencières présentes au Bénin  (intéressées par le développement du secteur du riz) et qui ont une expérience adéquate dans la production de semences de riz certifiées de qualité et qui souhaitent travailler avec AfricaRice pour produire davantage de semences de riz certifiées sur leurs installations réciproques avec le soutien technique d'AfricaRice.</a:t>
            </a:r>
          </a:p>
          <a:p>
            <a:pPr algn="just">
              <a:buFont typeface="Wingdings" panose="05000000000000000000" pitchFamily="2" charset="2"/>
              <a:buChar char="q"/>
            </a:pPr>
            <a:endParaRPr lang="fr-FR" sz="2400" dirty="0">
              <a:latin typeface="Cambria" panose="02040503050406030204" pitchFamily="18" charset="0"/>
              <a:ea typeface="Cambria" panose="02040503050406030204" pitchFamily="18" charset="0"/>
            </a:endParaRPr>
          </a:p>
          <a:p>
            <a:pPr algn="just">
              <a:buFont typeface="Wingdings" panose="05000000000000000000" pitchFamily="2" charset="2"/>
              <a:buChar char="q"/>
            </a:pPr>
            <a:r>
              <a:rPr lang="fr-FR" sz="2400" dirty="0">
                <a:latin typeface="Cambria" panose="02040503050406030204" pitchFamily="18" charset="0"/>
                <a:ea typeface="Cambria" panose="02040503050406030204" pitchFamily="18" charset="0"/>
              </a:rPr>
              <a:t>Le projet CORIS  donne une prime à la certification pouvant de (50 €) pour chaque tonne de semences certifiées produites par l’entreprise semencière. Les entreprises identifiées qui produiront des semences certifiées en bénéficieront en fonction de leur offre respective. Ces honoraires de conseil à la certification serviront à soutenir le processus de certification ainsi que le processus de nettoyage et de séchage des semences produites.</a:t>
            </a:r>
          </a:p>
        </p:txBody>
      </p:sp>
    </p:spTree>
    <p:extLst>
      <p:ext uri="{BB962C8B-B14F-4D97-AF65-F5344CB8AC3E}">
        <p14:creationId xmlns:p14="http://schemas.microsoft.com/office/powerpoint/2010/main" val="1075699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F297C23-F46A-4312-832B-CBE869EDB013}"/>
              </a:ext>
            </a:extLst>
          </p:cNvPr>
          <p:cNvSpPr>
            <a:spLocks noGrp="1"/>
          </p:cNvSpPr>
          <p:nvPr>
            <p:ph type="title"/>
          </p:nvPr>
        </p:nvSpPr>
        <p:spPr>
          <a:xfrm>
            <a:off x="466722" y="586855"/>
            <a:ext cx="3201366" cy="3387497"/>
          </a:xfrm>
        </p:spPr>
        <p:txBody>
          <a:bodyPr anchor="b">
            <a:normAutofit/>
          </a:bodyPr>
          <a:lstStyle/>
          <a:p>
            <a:pPr algn="r"/>
            <a:r>
              <a:rPr lang="en-US" sz="3200" dirty="0">
                <a:solidFill>
                  <a:srgbClr val="FFFFFF"/>
                </a:solidFill>
                <a:latin typeface="Maiandra GD" panose="020E0502030308020204" pitchFamily="34" charset="0"/>
              </a:rPr>
              <a:t>OBJECTIFS</a:t>
            </a:r>
          </a:p>
        </p:txBody>
      </p:sp>
      <p:sp>
        <p:nvSpPr>
          <p:cNvPr id="3" name="Content Placeholder 2">
            <a:extLst>
              <a:ext uri="{FF2B5EF4-FFF2-40B4-BE49-F238E27FC236}">
                <a16:creationId xmlns:a16="http://schemas.microsoft.com/office/drawing/2014/main" id="{6A543EC9-59AB-4F90-B7FF-A77DDFA8D541}"/>
              </a:ext>
            </a:extLst>
          </p:cNvPr>
          <p:cNvSpPr>
            <a:spLocks noGrp="1"/>
          </p:cNvSpPr>
          <p:nvPr>
            <p:ph idx="1"/>
          </p:nvPr>
        </p:nvSpPr>
        <p:spPr>
          <a:xfrm>
            <a:off x="4037826" y="171450"/>
            <a:ext cx="8055436" cy="6676411"/>
          </a:xfrm>
        </p:spPr>
        <p:txBody>
          <a:bodyPr anchor="ctr">
            <a:normAutofit/>
          </a:bodyPr>
          <a:lstStyle/>
          <a:p>
            <a:pPr algn="just">
              <a:lnSpc>
                <a:spcPct val="110000"/>
              </a:lnSpc>
              <a:buFont typeface="Wingdings" panose="05000000000000000000" pitchFamily="2" charset="2"/>
              <a:buChar char="q"/>
            </a:pPr>
            <a:r>
              <a:rPr lang="fr-FR" sz="2400" dirty="0">
                <a:latin typeface="Cambria" panose="02040503050406030204" pitchFamily="18" charset="0"/>
                <a:ea typeface="Cambria" panose="02040503050406030204" pitchFamily="18" charset="0"/>
              </a:rPr>
              <a:t>Le projet CORIS fournit des honoraires de conseil en commercialisation de (8€) pour chaque tonne de semences certifiées produites. Cette prime pourra être utilisée pour la recherche de marché d’écoulement rémunérateur des semences produites.</a:t>
            </a:r>
          </a:p>
          <a:p>
            <a:pPr algn="just">
              <a:lnSpc>
                <a:spcPct val="107000"/>
              </a:lnSpc>
              <a:spcAft>
                <a:spcPts val="800"/>
              </a:spcAft>
              <a:buFont typeface="Wingdings" panose="05000000000000000000" pitchFamily="2" charset="2"/>
              <a:buChar char="q"/>
            </a:pPr>
            <a:r>
              <a:rPr lang="fr-FR" sz="2400" dirty="0">
                <a:latin typeface="Cambria" panose="02040503050406030204" pitchFamily="18" charset="0"/>
                <a:ea typeface="Cambria" panose="02040503050406030204" pitchFamily="18" charset="0"/>
              </a:rPr>
              <a:t>Le projet CORIS fournit gratuitement la semence de base aux entreprises semencières sélectionnées. Ces semences sont produites par l’Institut National de Recherches Agricoles du Bénin (INRAB). Les semences sont stockées dans les magasins du Centre de Recherche Agricole Sud (CRA-Sud) sis à Niaouli. </a:t>
            </a:r>
            <a:endParaRPr lang="fr-CI" sz="2400" dirty="0">
              <a:effectLst/>
              <a:latin typeface="Cambria" panose="02040503050406030204" pitchFamily="18" charset="0"/>
              <a:ea typeface="Cambria" panose="02040503050406030204" pitchFamily="18" charset="0"/>
              <a:cs typeface="Calibri" panose="020F0502020204030204" pitchFamily="34" charset="0"/>
            </a:endParaRPr>
          </a:p>
          <a:p>
            <a:pPr algn="just">
              <a:lnSpc>
                <a:spcPct val="107000"/>
              </a:lnSpc>
              <a:spcAft>
                <a:spcPts val="800"/>
              </a:spcAft>
              <a:buFont typeface="Wingdings" panose="05000000000000000000" pitchFamily="2" charset="2"/>
              <a:buChar char="q"/>
            </a:pPr>
            <a:r>
              <a:rPr lang="fr-FR" sz="2400" dirty="0">
                <a:latin typeface="Cambria" panose="02040503050406030204" pitchFamily="18" charset="0"/>
                <a:ea typeface="Cambria" panose="02040503050406030204" pitchFamily="18" charset="0"/>
              </a:rPr>
              <a:t>Le projet CORIS fournit gratuitement aux entreprises semencières des sacs de qualité. Ces sacs doivent être récupérés dans le magasin de l’INRAB et serviront de contenant aux semences produites. </a:t>
            </a:r>
            <a:endParaRPr lang="en-US" sz="2400" dirty="0">
              <a:effectLst/>
              <a:latin typeface="Cambria" panose="02040503050406030204" pitchFamily="18" charset="0"/>
              <a:ea typeface="Cambria" panose="02040503050406030204" pitchFamily="18" charset="0"/>
              <a:cs typeface="Calibri" panose="020F0502020204030204" pitchFamily="34" charset="0"/>
            </a:endParaRPr>
          </a:p>
        </p:txBody>
      </p:sp>
    </p:spTree>
    <p:extLst>
      <p:ext uri="{BB962C8B-B14F-4D97-AF65-F5344CB8AC3E}">
        <p14:creationId xmlns:p14="http://schemas.microsoft.com/office/powerpoint/2010/main" val="2374302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F297C23-F46A-4312-832B-CBE869EDB013}"/>
              </a:ext>
            </a:extLst>
          </p:cNvPr>
          <p:cNvSpPr>
            <a:spLocks noGrp="1"/>
          </p:cNvSpPr>
          <p:nvPr>
            <p:ph type="title"/>
          </p:nvPr>
        </p:nvSpPr>
        <p:spPr>
          <a:xfrm>
            <a:off x="466722" y="586855"/>
            <a:ext cx="3201366" cy="3387497"/>
          </a:xfrm>
        </p:spPr>
        <p:txBody>
          <a:bodyPr anchor="b">
            <a:normAutofit/>
          </a:bodyPr>
          <a:lstStyle/>
          <a:p>
            <a:pPr algn="r"/>
            <a:r>
              <a:rPr lang="en-US" sz="3200" dirty="0">
                <a:solidFill>
                  <a:srgbClr val="FFFFFF"/>
                </a:solidFill>
                <a:latin typeface="Maiandra GD" panose="020E0502030308020204" pitchFamily="34" charset="0"/>
              </a:rPr>
              <a:t>VARIETES DE SEMENCES A PRODUIRE </a:t>
            </a:r>
            <a:br>
              <a:rPr lang="en-US" sz="3200" dirty="0">
                <a:solidFill>
                  <a:srgbClr val="FFFFFF"/>
                </a:solidFill>
                <a:latin typeface="Maiandra GD" panose="020E0502030308020204" pitchFamily="34" charset="0"/>
              </a:rPr>
            </a:br>
            <a:br>
              <a:rPr lang="en-US" sz="3200" dirty="0">
                <a:solidFill>
                  <a:srgbClr val="FFFFFF"/>
                </a:solidFill>
                <a:latin typeface="Maiandra GD" panose="020E0502030308020204" pitchFamily="34" charset="0"/>
              </a:rPr>
            </a:br>
            <a:br>
              <a:rPr lang="en-US" sz="1300" dirty="0">
                <a:solidFill>
                  <a:srgbClr val="FFFFFF"/>
                </a:solidFill>
                <a:latin typeface="Maiandra GD" panose="020E0502030308020204" pitchFamily="34" charset="0"/>
              </a:rPr>
            </a:br>
            <a:br>
              <a:rPr lang="en-US" sz="1300" dirty="0">
                <a:solidFill>
                  <a:srgbClr val="FFFFFF"/>
                </a:solidFill>
                <a:latin typeface="Maiandra GD" panose="020E0502030308020204" pitchFamily="34" charset="0"/>
              </a:rPr>
            </a:br>
            <a:endParaRPr lang="en-US" sz="1300" dirty="0">
              <a:solidFill>
                <a:srgbClr val="FFFFFF"/>
              </a:solidFill>
              <a:latin typeface="Maiandra GD" panose="020E0502030308020204" pitchFamily="34" charset="0"/>
            </a:endParaRPr>
          </a:p>
        </p:txBody>
      </p:sp>
      <p:sp>
        <p:nvSpPr>
          <p:cNvPr id="3" name="Content Placeholder 2">
            <a:extLst>
              <a:ext uri="{FF2B5EF4-FFF2-40B4-BE49-F238E27FC236}">
                <a16:creationId xmlns:a16="http://schemas.microsoft.com/office/drawing/2014/main" id="{6A543EC9-59AB-4F90-B7FF-A77DDFA8D541}"/>
              </a:ext>
            </a:extLst>
          </p:cNvPr>
          <p:cNvSpPr>
            <a:spLocks noGrp="1"/>
          </p:cNvSpPr>
          <p:nvPr>
            <p:ph idx="1"/>
          </p:nvPr>
        </p:nvSpPr>
        <p:spPr>
          <a:xfrm>
            <a:off x="4134810" y="171450"/>
            <a:ext cx="7704765" cy="6934199"/>
          </a:xfrm>
        </p:spPr>
        <p:txBody>
          <a:bodyPr anchor="ctr">
            <a:normAutofit/>
          </a:bodyPr>
          <a:lstStyle/>
          <a:p>
            <a:pPr>
              <a:buFont typeface="Wingdings" panose="05000000000000000000" pitchFamily="2" charset="2"/>
              <a:buChar char="q"/>
            </a:pPr>
            <a:endParaRPr lang="fr-CI" sz="1800">
              <a:effectLst/>
              <a:latin typeface="Maiandra GD" panose="020E0502030308020204" pitchFamily="34" charset="0"/>
              <a:ea typeface="Times New Roman" panose="02020603050405020304" pitchFamily="18" charset="0"/>
              <a:cs typeface="Calibri" panose="020F0502020204030204" pitchFamily="34" charset="0"/>
            </a:endParaRPr>
          </a:p>
          <a:p>
            <a:pPr>
              <a:buFont typeface="Wingdings" panose="05000000000000000000" pitchFamily="2" charset="2"/>
              <a:buChar char="q"/>
            </a:pPr>
            <a:endParaRPr lang="fr-CI" sz="1800">
              <a:effectLst/>
              <a:latin typeface="Maiandra GD" panose="020E0502030308020204" pitchFamily="34" charset="0"/>
              <a:ea typeface="Times New Roman" panose="02020603050405020304" pitchFamily="18" charset="0"/>
              <a:cs typeface="Times New Roman" panose="02020603050405020304" pitchFamily="18" charset="0"/>
            </a:endParaRPr>
          </a:p>
          <a:p>
            <a:pPr marL="0" indent="0">
              <a:buNone/>
            </a:pPr>
            <a:endParaRPr lang="en-US" sz="1800" dirty="0">
              <a:latin typeface="Maiandra GD" panose="020E0502030308020204" pitchFamily="34" charset="0"/>
            </a:endParaRPr>
          </a:p>
        </p:txBody>
      </p:sp>
      <p:graphicFrame>
        <p:nvGraphicFramePr>
          <p:cNvPr id="4" name="Tableau 3"/>
          <p:cNvGraphicFramePr>
            <a:graphicFrameLocks noGrp="1"/>
          </p:cNvGraphicFramePr>
          <p:nvPr>
            <p:extLst>
              <p:ext uri="{D42A27DB-BD31-4B8C-83A1-F6EECF244321}">
                <p14:modId xmlns:p14="http://schemas.microsoft.com/office/powerpoint/2010/main" val="4107087411"/>
              </p:ext>
            </p:extLst>
          </p:nvPr>
        </p:nvGraphicFramePr>
        <p:xfrm>
          <a:off x="4134119" y="511388"/>
          <a:ext cx="7793721" cy="5116919"/>
        </p:xfrm>
        <a:graphic>
          <a:graphicData uri="http://schemas.openxmlformats.org/drawingml/2006/table">
            <a:tbl>
              <a:tblPr firstRow="1" firstCol="1" bandRow="1">
                <a:tableStyleId>{5C22544A-7EE6-4342-B048-85BDC9FD1C3A}</a:tableStyleId>
              </a:tblPr>
              <a:tblGrid>
                <a:gridCol w="443539">
                  <a:extLst>
                    <a:ext uri="{9D8B030D-6E8A-4147-A177-3AD203B41FA5}">
                      <a16:colId xmlns:a16="http://schemas.microsoft.com/office/drawing/2014/main" val="20000"/>
                    </a:ext>
                  </a:extLst>
                </a:gridCol>
                <a:gridCol w="1674360">
                  <a:extLst>
                    <a:ext uri="{9D8B030D-6E8A-4147-A177-3AD203B41FA5}">
                      <a16:colId xmlns:a16="http://schemas.microsoft.com/office/drawing/2014/main" val="20001"/>
                    </a:ext>
                  </a:extLst>
                </a:gridCol>
                <a:gridCol w="3077422">
                  <a:extLst>
                    <a:ext uri="{9D8B030D-6E8A-4147-A177-3AD203B41FA5}">
                      <a16:colId xmlns:a16="http://schemas.microsoft.com/office/drawing/2014/main" val="20002"/>
                    </a:ext>
                  </a:extLst>
                </a:gridCol>
                <a:gridCol w="2598400">
                  <a:extLst>
                    <a:ext uri="{9D8B030D-6E8A-4147-A177-3AD203B41FA5}">
                      <a16:colId xmlns:a16="http://schemas.microsoft.com/office/drawing/2014/main" val="20003"/>
                    </a:ext>
                  </a:extLst>
                </a:gridCol>
              </a:tblGrid>
              <a:tr h="1652764">
                <a:tc>
                  <a:txBody>
                    <a:bodyPr/>
                    <a:lstStyle/>
                    <a:p>
                      <a:pPr algn="ctr">
                        <a:lnSpc>
                          <a:spcPct val="115000"/>
                        </a:lnSpc>
                        <a:spcAft>
                          <a:spcPts val="0"/>
                        </a:spcAft>
                      </a:pPr>
                      <a:r>
                        <a:rPr lang="fr-FR" sz="1600" dirty="0">
                          <a:effectLst/>
                          <a:latin typeface="Cambria" panose="02040503050406030204" pitchFamily="18" charset="0"/>
                          <a:ea typeface="Cambria" panose="02040503050406030204" pitchFamily="18" charset="0"/>
                        </a:rPr>
                        <a:t>N°</a:t>
                      </a:r>
                      <a:endParaRPr lang="fr-FR" sz="1600" dirty="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gn="ctr">
                        <a:lnSpc>
                          <a:spcPct val="115000"/>
                        </a:lnSpc>
                        <a:spcAft>
                          <a:spcPts val="0"/>
                        </a:spcAft>
                      </a:pPr>
                      <a:r>
                        <a:rPr lang="fr-FR" sz="1600">
                          <a:effectLst/>
                          <a:latin typeface="Cambria" panose="02040503050406030204" pitchFamily="18" charset="0"/>
                          <a:ea typeface="Cambria" panose="02040503050406030204" pitchFamily="18" charset="0"/>
                        </a:rPr>
                        <a:t>Variétés </a:t>
                      </a:r>
                      <a:endParaRPr lang="fr-FR" sz="160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gn="ctr">
                        <a:lnSpc>
                          <a:spcPct val="115000"/>
                        </a:lnSpc>
                        <a:spcAft>
                          <a:spcPts val="0"/>
                        </a:spcAft>
                      </a:pPr>
                      <a:r>
                        <a:rPr lang="fr-FR" sz="1600" dirty="0">
                          <a:effectLst/>
                          <a:latin typeface="Cambria" panose="02040503050406030204" pitchFamily="18" charset="0"/>
                          <a:ea typeface="Cambria" panose="02040503050406030204" pitchFamily="18" charset="0"/>
                        </a:rPr>
                        <a:t>Quantités de semences certifiées à produire (t)</a:t>
                      </a:r>
                      <a:endParaRPr lang="fr-FR" sz="1600" dirty="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gn="ctr">
                        <a:lnSpc>
                          <a:spcPct val="115000"/>
                        </a:lnSpc>
                        <a:spcAft>
                          <a:spcPts val="0"/>
                        </a:spcAft>
                      </a:pPr>
                      <a:r>
                        <a:rPr lang="fr-FR" sz="1600">
                          <a:effectLst/>
                          <a:latin typeface="Cambria" panose="02040503050406030204" pitchFamily="18" charset="0"/>
                          <a:ea typeface="Cambria" panose="02040503050406030204" pitchFamily="18" charset="0"/>
                        </a:rPr>
                        <a:t>Nombre d’entreprises semencières </a:t>
                      </a:r>
                      <a:endParaRPr lang="fr-FR" sz="1600">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val="10000"/>
                  </a:ext>
                </a:extLst>
              </a:tr>
              <a:tr h="801450">
                <a:tc>
                  <a:txBody>
                    <a:bodyPr/>
                    <a:lstStyle/>
                    <a:p>
                      <a:pPr>
                        <a:lnSpc>
                          <a:spcPct val="115000"/>
                        </a:lnSpc>
                        <a:spcAft>
                          <a:spcPts val="0"/>
                        </a:spcAft>
                      </a:pPr>
                      <a:r>
                        <a:rPr lang="fr-FR" sz="1600">
                          <a:effectLst/>
                          <a:latin typeface="Cambria" panose="02040503050406030204" pitchFamily="18" charset="0"/>
                          <a:ea typeface="Cambria" panose="02040503050406030204" pitchFamily="18" charset="0"/>
                        </a:rPr>
                        <a:t>1</a:t>
                      </a:r>
                      <a:endParaRPr lang="fr-FR" sz="160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gn="just">
                        <a:lnSpc>
                          <a:spcPct val="115000"/>
                        </a:lnSpc>
                        <a:spcAft>
                          <a:spcPts val="0"/>
                        </a:spcAft>
                      </a:pPr>
                      <a:r>
                        <a:rPr lang="fr-FR" sz="1600">
                          <a:effectLst/>
                          <a:latin typeface="Cambria" panose="02040503050406030204" pitchFamily="18" charset="0"/>
                          <a:ea typeface="Cambria" panose="02040503050406030204" pitchFamily="18" charset="0"/>
                        </a:rPr>
                        <a:t>IR 841</a:t>
                      </a:r>
                      <a:endParaRPr lang="fr-FR" sz="160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gn="just">
                        <a:lnSpc>
                          <a:spcPct val="115000"/>
                        </a:lnSpc>
                        <a:spcAft>
                          <a:spcPts val="0"/>
                        </a:spcAft>
                      </a:pPr>
                      <a:r>
                        <a:rPr lang="fr-FR" sz="1600" dirty="0">
                          <a:effectLst/>
                          <a:latin typeface="Cambria" panose="02040503050406030204" pitchFamily="18" charset="0"/>
                          <a:ea typeface="Cambria" panose="02040503050406030204" pitchFamily="18" charset="0"/>
                        </a:rPr>
                        <a:t>240</a:t>
                      </a:r>
                      <a:endParaRPr lang="fr-FR" sz="1600" dirty="0">
                        <a:effectLst/>
                        <a:latin typeface="Cambria" panose="02040503050406030204" pitchFamily="18" charset="0"/>
                        <a:ea typeface="Cambria" panose="02040503050406030204" pitchFamily="18" charset="0"/>
                        <a:cs typeface="Times New Roman"/>
                      </a:endParaRPr>
                    </a:p>
                  </a:txBody>
                  <a:tcPr marL="68580" marR="6858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kumimoji="0" lang="fr-FR" sz="1600" b="0" i="0" u="none" strike="noStrike" kern="1200" cap="none" spc="0" normalizeH="0" baseline="0" noProof="0">
                          <a:ln>
                            <a:noFill/>
                          </a:ln>
                          <a:solidFill>
                            <a:prstClr val="black"/>
                          </a:solidFill>
                          <a:effectLst/>
                          <a:uLnTx/>
                          <a:uFillTx/>
                          <a:latin typeface="Cambria" panose="02040503050406030204" pitchFamily="18" charset="0"/>
                          <a:ea typeface="Cambria" panose="02040503050406030204" pitchFamily="18" charset="0"/>
                          <a:cs typeface="Times New Roman"/>
                        </a:rPr>
                        <a:t>3</a:t>
                      </a:r>
                      <a:endParaRPr kumimoji="0" lang="fr-FR" sz="16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val="10001"/>
                  </a:ext>
                </a:extLst>
              </a:tr>
              <a:tr h="801450">
                <a:tc>
                  <a:txBody>
                    <a:bodyPr/>
                    <a:lstStyle/>
                    <a:p>
                      <a:pPr>
                        <a:lnSpc>
                          <a:spcPct val="115000"/>
                        </a:lnSpc>
                        <a:spcAft>
                          <a:spcPts val="0"/>
                        </a:spcAft>
                      </a:pPr>
                      <a:r>
                        <a:rPr lang="fr-FR" sz="1600">
                          <a:effectLst/>
                          <a:latin typeface="Cambria" panose="02040503050406030204" pitchFamily="18" charset="0"/>
                          <a:ea typeface="Cambria" panose="02040503050406030204" pitchFamily="18" charset="0"/>
                        </a:rPr>
                        <a:t>2</a:t>
                      </a:r>
                      <a:endParaRPr lang="fr-FR" sz="160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gn="just">
                        <a:lnSpc>
                          <a:spcPct val="115000"/>
                        </a:lnSpc>
                        <a:spcAft>
                          <a:spcPts val="0"/>
                        </a:spcAft>
                      </a:pPr>
                      <a:r>
                        <a:rPr lang="fr-FR" sz="1600">
                          <a:effectLst/>
                          <a:latin typeface="Cambria" panose="02040503050406030204" pitchFamily="18" charset="0"/>
                          <a:ea typeface="Cambria" panose="02040503050406030204" pitchFamily="18" charset="0"/>
                        </a:rPr>
                        <a:t>ARICA16 (DT)</a:t>
                      </a:r>
                      <a:endParaRPr lang="fr-FR" sz="160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gn="just">
                        <a:lnSpc>
                          <a:spcPct val="115000"/>
                        </a:lnSpc>
                        <a:spcAft>
                          <a:spcPts val="0"/>
                        </a:spcAft>
                      </a:pPr>
                      <a:r>
                        <a:rPr lang="fr-FR" sz="1600" dirty="0">
                          <a:effectLst/>
                          <a:latin typeface="Cambria" panose="02040503050406030204" pitchFamily="18" charset="0"/>
                          <a:ea typeface="Cambria" panose="02040503050406030204" pitchFamily="18" charset="0"/>
                        </a:rPr>
                        <a:t>120</a:t>
                      </a:r>
                      <a:endParaRPr lang="fr-FR" sz="1600" dirty="0">
                        <a:effectLst/>
                        <a:latin typeface="Cambria" panose="02040503050406030204" pitchFamily="18" charset="0"/>
                        <a:ea typeface="Cambria" panose="02040503050406030204" pitchFamily="18" charset="0"/>
                        <a:cs typeface="Times New Roman"/>
                      </a:endParaRPr>
                    </a:p>
                  </a:txBody>
                  <a:tcPr marL="68580" marR="6858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kumimoji="0" lang="fr-FR" sz="1600" b="0" i="0" u="none" strike="noStrike" kern="1200" cap="none" spc="0" normalizeH="0" baseline="0" noProof="0">
                          <a:ln>
                            <a:noFill/>
                          </a:ln>
                          <a:solidFill>
                            <a:prstClr val="black"/>
                          </a:solidFill>
                          <a:effectLst/>
                          <a:uLnTx/>
                          <a:uFillTx/>
                          <a:latin typeface="Cambria" panose="02040503050406030204" pitchFamily="18" charset="0"/>
                          <a:ea typeface="Cambria" panose="02040503050406030204" pitchFamily="18" charset="0"/>
                          <a:cs typeface="Times New Roman"/>
                        </a:rPr>
                        <a:t>3</a:t>
                      </a:r>
                      <a:endParaRPr kumimoji="0" lang="fr-FR" sz="16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val="10002"/>
                  </a:ext>
                </a:extLst>
              </a:tr>
              <a:tr h="522849">
                <a:tc>
                  <a:txBody>
                    <a:bodyPr/>
                    <a:lstStyle/>
                    <a:p>
                      <a:pPr>
                        <a:lnSpc>
                          <a:spcPct val="115000"/>
                        </a:lnSpc>
                        <a:spcAft>
                          <a:spcPts val="0"/>
                        </a:spcAft>
                      </a:pPr>
                      <a:r>
                        <a:rPr lang="fr-FR" sz="1600">
                          <a:effectLst/>
                          <a:latin typeface="Cambria" panose="02040503050406030204" pitchFamily="18" charset="0"/>
                          <a:ea typeface="Cambria" panose="02040503050406030204" pitchFamily="18" charset="0"/>
                        </a:rPr>
                        <a:t>3</a:t>
                      </a:r>
                      <a:endParaRPr lang="fr-FR" sz="160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gn="just">
                        <a:lnSpc>
                          <a:spcPct val="115000"/>
                        </a:lnSpc>
                        <a:spcAft>
                          <a:spcPts val="0"/>
                        </a:spcAft>
                      </a:pPr>
                      <a:r>
                        <a:rPr lang="fr-FR" sz="1600">
                          <a:effectLst/>
                          <a:latin typeface="Cambria" panose="02040503050406030204" pitchFamily="18" charset="0"/>
                          <a:ea typeface="Cambria" panose="02040503050406030204" pitchFamily="18" charset="0"/>
                        </a:rPr>
                        <a:t>NERICA-L19</a:t>
                      </a:r>
                      <a:endParaRPr lang="fr-FR" sz="160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nSpc>
                          <a:spcPct val="115000"/>
                        </a:lnSpc>
                        <a:spcAft>
                          <a:spcPts val="0"/>
                        </a:spcAft>
                      </a:pPr>
                      <a:r>
                        <a:rPr lang="fr-FR" sz="1600">
                          <a:effectLst/>
                          <a:latin typeface="Cambria" panose="02040503050406030204" pitchFamily="18" charset="0"/>
                          <a:ea typeface="Cambria" panose="02040503050406030204" pitchFamily="18" charset="0"/>
                        </a:rPr>
                        <a:t>120</a:t>
                      </a:r>
                      <a:endParaRPr lang="fr-FR" sz="160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kumimoji="0" lang="fr-FR" sz="1600" b="0" i="0" u="none" strike="noStrike" kern="1200" cap="none" spc="0" normalizeH="0" baseline="0" noProof="0">
                          <a:ln>
                            <a:noFill/>
                          </a:ln>
                          <a:solidFill>
                            <a:prstClr val="black"/>
                          </a:solidFill>
                          <a:effectLst/>
                          <a:uLnTx/>
                          <a:uFillTx/>
                          <a:latin typeface="Cambria" panose="02040503050406030204" pitchFamily="18" charset="0"/>
                          <a:ea typeface="Cambria" panose="02040503050406030204" pitchFamily="18" charset="0"/>
                          <a:cs typeface="Times New Roman"/>
                        </a:rPr>
                        <a:t>3</a:t>
                      </a:r>
                      <a:endParaRPr kumimoji="0" lang="fr-FR" sz="16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val="10003"/>
                  </a:ext>
                </a:extLst>
              </a:tr>
              <a:tr h="0">
                <a:tc>
                  <a:txBody>
                    <a:bodyPr/>
                    <a:lstStyle/>
                    <a:p>
                      <a:pPr>
                        <a:lnSpc>
                          <a:spcPct val="115000"/>
                        </a:lnSpc>
                        <a:spcAft>
                          <a:spcPts val="0"/>
                        </a:spcAft>
                      </a:pPr>
                      <a:r>
                        <a:rPr lang="fr-FR" sz="1600">
                          <a:effectLst/>
                          <a:latin typeface="Cambria" panose="02040503050406030204" pitchFamily="18" charset="0"/>
                          <a:ea typeface="Cambria" panose="02040503050406030204" pitchFamily="18" charset="0"/>
                        </a:rPr>
                        <a:t>4</a:t>
                      </a:r>
                      <a:endParaRPr lang="fr-FR" sz="160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gn="just">
                        <a:lnSpc>
                          <a:spcPct val="115000"/>
                        </a:lnSpc>
                        <a:spcAft>
                          <a:spcPts val="0"/>
                        </a:spcAft>
                      </a:pPr>
                      <a:r>
                        <a:rPr lang="fr-FR" sz="1600">
                          <a:effectLst/>
                          <a:latin typeface="Cambria" panose="02040503050406030204" pitchFamily="18" charset="0"/>
                          <a:ea typeface="Cambria" panose="02040503050406030204" pitchFamily="18" charset="0"/>
                        </a:rPr>
                        <a:t>Orylux6 (précoce)</a:t>
                      </a:r>
                      <a:endParaRPr lang="fr-FR" sz="160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nSpc>
                          <a:spcPct val="115000"/>
                        </a:lnSpc>
                        <a:spcAft>
                          <a:spcPts val="0"/>
                        </a:spcAft>
                      </a:pPr>
                      <a:r>
                        <a:rPr lang="fr-FR" sz="1600">
                          <a:effectLst/>
                          <a:latin typeface="Cambria" panose="02040503050406030204" pitchFamily="18" charset="0"/>
                          <a:ea typeface="Cambria" panose="02040503050406030204" pitchFamily="18" charset="0"/>
                        </a:rPr>
                        <a:t>120</a:t>
                      </a:r>
                      <a:endParaRPr lang="fr-FR" sz="160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kumimoji="0" lang="fr-FR" sz="1600" b="0" i="0" u="none" strike="noStrike" kern="1200" cap="none" spc="0" normalizeH="0" baseline="0" noProof="0">
                          <a:ln>
                            <a:noFill/>
                          </a:ln>
                          <a:solidFill>
                            <a:prstClr val="black"/>
                          </a:solidFill>
                          <a:effectLst/>
                          <a:uLnTx/>
                          <a:uFillTx/>
                          <a:latin typeface="Cambria" panose="02040503050406030204" pitchFamily="18" charset="0"/>
                          <a:ea typeface="Cambria" panose="02040503050406030204" pitchFamily="18" charset="0"/>
                          <a:cs typeface="Times New Roman"/>
                        </a:rPr>
                        <a:t>3</a:t>
                      </a:r>
                      <a:endParaRPr kumimoji="0" lang="fr-FR" sz="16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val="10004"/>
                  </a:ext>
                </a:extLst>
              </a:tr>
              <a:tr h="801450">
                <a:tc gridSpan="2">
                  <a:txBody>
                    <a:bodyPr/>
                    <a:lstStyle/>
                    <a:p>
                      <a:pPr algn="just">
                        <a:lnSpc>
                          <a:spcPct val="115000"/>
                        </a:lnSpc>
                        <a:spcAft>
                          <a:spcPts val="0"/>
                        </a:spcAft>
                      </a:pPr>
                      <a:r>
                        <a:rPr lang="fr-FR" sz="1600">
                          <a:effectLst/>
                          <a:latin typeface="Cambria" panose="02040503050406030204" pitchFamily="18" charset="0"/>
                          <a:ea typeface="Cambria" panose="02040503050406030204" pitchFamily="18" charset="0"/>
                        </a:rPr>
                        <a:t>TOTAL</a:t>
                      </a:r>
                      <a:endParaRPr lang="fr-FR" sz="1600">
                        <a:effectLst/>
                        <a:latin typeface="Cambria" panose="02040503050406030204" pitchFamily="18" charset="0"/>
                        <a:ea typeface="Cambria" panose="02040503050406030204" pitchFamily="18" charset="0"/>
                        <a:cs typeface="Times New Roman"/>
                      </a:endParaRPr>
                    </a:p>
                  </a:txBody>
                  <a:tcPr marL="68580" marR="68580" marT="0" marB="0"/>
                </a:tc>
                <a:tc hMerge="1">
                  <a:txBody>
                    <a:bodyPr/>
                    <a:lstStyle/>
                    <a:p>
                      <a:endParaRPr lang="fr-FR"/>
                    </a:p>
                  </a:txBody>
                  <a:tcPr/>
                </a:tc>
                <a:tc>
                  <a:txBody>
                    <a:bodyPr/>
                    <a:lstStyle/>
                    <a:p>
                      <a:pPr>
                        <a:lnSpc>
                          <a:spcPct val="115000"/>
                        </a:lnSpc>
                        <a:spcAft>
                          <a:spcPts val="0"/>
                        </a:spcAft>
                      </a:pPr>
                      <a:r>
                        <a:rPr lang="fr-FR" sz="1600" dirty="0">
                          <a:effectLst/>
                          <a:latin typeface="Cambria" panose="02040503050406030204" pitchFamily="18" charset="0"/>
                          <a:ea typeface="Cambria" panose="02040503050406030204" pitchFamily="18" charset="0"/>
                        </a:rPr>
                        <a:t>600</a:t>
                      </a:r>
                      <a:endParaRPr lang="fr-FR" sz="1600" dirty="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kumimoji="0" lang="fr-FR" sz="16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Times New Roman"/>
                        </a:rPr>
                        <a:t>3</a:t>
                      </a:r>
                    </a:p>
                  </a:txBody>
                  <a:tcPr marL="68580" marR="68580"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391256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F297C23-F46A-4312-832B-CBE869EDB013}"/>
              </a:ext>
            </a:extLst>
          </p:cNvPr>
          <p:cNvSpPr>
            <a:spLocks noGrp="1"/>
          </p:cNvSpPr>
          <p:nvPr>
            <p:ph type="title"/>
          </p:nvPr>
        </p:nvSpPr>
        <p:spPr>
          <a:xfrm>
            <a:off x="466722" y="2253803"/>
            <a:ext cx="3201366" cy="1720549"/>
          </a:xfrm>
        </p:spPr>
        <p:txBody>
          <a:bodyPr anchor="b">
            <a:normAutofit/>
          </a:bodyPr>
          <a:lstStyle/>
          <a:p>
            <a:pPr algn="r"/>
            <a:r>
              <a:rPr lang="en-US" sz="2800" dirty="0">
                <a:solidFill>
                  <a:srgbClr val="FFFFFF"/>
                </a:solidFill>
                <a:latin typeface="Maiandra GD" panose="020E0502030308020204" pitchFamily="34" charset="0"/>
              </a:rPr>
              <a:t>OFFRES TECHNIQUES</a:t>
            </a:r>
          </a:p>
        </p:txBody>
      </p:sp>
      <p:sp>
        <p:nvSpPr>
          <p:cNvPr id="3" name="Content Placeholder 2">
            <a:extLst>
              <a:ext uri="{FF2B5EF4-FFF2-40B4-BE49-F238E27FC236}">
                <a16:creationId xmlns:a16="http://schemas.microsoft.com/office/drawing/2014/main" id="{6A543EC9-59AB-4F90-B7FF-A77DDFA8D541}"/>
              </a:ext>
            </a:extLst>
          </p:cNvPr>
          <p:cNvSpPr>
            <a:spLocks noGrp="1"/>
          </p:cNvSpPr>
          <p:nvPr>
            <p:ph idx="1"/>
          </p:nvPr>
        </p:nvSpPr>
        <p:spPr>
          <a:xfrm>
            <a:off x="4134810" y="10138"/>
            <a:ext cx="7895264" cy="6837724"/>
          </a:xfrm>
        </p:spPr>
        <p:txBody>
          <a:bodyPr anchor="ctr">
            <a:noAutofit/>
          </a:bodyPr>
          <a:lstStyle/>
          <a:p>
            <a:pPr lvl="0">
              <a:buFont typeface="Wingdings" panose="05000000000000000000" pitchFamily="2" charset="2"/>
              <a:buChar char="q"/>
            </a:pPr>
            <a:r>
              <a:rPr lang="fr-FR" sz="2400" dirty="0">
                <a:latin typeface="Cambria" panose="02040503050406030204" pitchFamily="18" charset="0"/>
                <a:ea typeface="Cambria" panose="02040503050406030204" pitchFamily="18" charset="0"/>
              </a:rPr>
              <a:t>Les documents juridiques de l'entreprise semencière ou les documents d’autorisation de production des semences </a:t>
            </a:r>
          </a:p>
          <a:p>
            <a:pPr marL="0" lvl="0" indent="0">
              <a:buNone/>
            </a:pPr>
            <a:endParaRPr lang="fr-FR" sz="2400" dirty="0">
              <a:latin typeface="Cambria" panose="02040503050406030204" pitchFamily="18" charset="0"/>
              <a:ea typeface="Cambria" panose="02040503050406030204" pitchFamily="18" charset="0"/>
            </a:endParaRPr>
          </a:p>
          <a:p>
            <a:pPr lvl="0">
              <a:buFont typeface="Wingdings" panose="05000000000000000000" pitchFamily="2" charset="2"/>
              <a:buChar char="q"/>
            </a:pPr>
            <a:r>
              <a:rPr lang="fr-FR" sz="2400" dirty="0">
                <a:latin typeface="Cambria" panose="02040503050406030204" pitchFamily="18" charset="0"/>
                <a:ea typeface="Cambria" panose="02040503050406030204" pitchFamily="18" charset="0"/>
              </a:rPr>
              <a:t>Un engagement à produire des semences certifiées en termes de quantité (t) et de qualité (variétés)</a:t>
            </a:r>
          </a:p>
          <a:p>
            <a:pPr marL="0" lvl="0" indent="0">
              <a:buNone/>
            </a:pPr>
            <a:endParaRPr lang="fr-FR" sz="2400" dirty="0">
              <a:latin typeface="Cambria" panose="02040503050406030204" pitchFamily="18" charset="0"/>
              <a:ea typeface="Cambria" panose="02040503050406030204" pitchFamily="18" charset="0"/>
            </a:endParaRPr>
          </a:p>
          <a:p>
            <a:pPr lvl="0">
              <a:buFont typeface="Wingdings" panose="05000000000000000000" pitchFamily="2" charset="2"/>
              <a:buChar char="q"/>
            </a:pPr>
            <a:r>
              <a:rPr lang="fr-FR" sz="2400" dirty="0">
                <a:latin typeface="Cambria" panose="02040503050406030204" pitchFamily="18" charset="0"/>
                <a:ea typeface="Cambria" panose="02040503050406030204" pitchFamily="18" charset="0"/>
              </a:rPr>
              <a:t>Une proposition de calendrier de production desdites semences</a:t>
            </a:r>
          </a:p>
          <a:p>
            <a:pPr marL="0" lvl="0" indent="0">
              <a:buNone/>
            </a:pPr>
            <a:endParaRPr lang="fr-FR" sz="2400" dirty="0">
              <a:latin typeface="Cambria" panose="02040503050406030204" pitchFamily="18" charset="0"/>
              <a:ea typeface="Cambria" panose="02040503050406030204" pitchFamily="18" charset="0"/>
            </a:endParaRPr>
          </a:p>
          <a:p>
            <a:pPr lvl="0">
              <a:buFont typeface="Wingdings" panose="05000000000000000000" pitchFamily="2" charset="2"/>
              <a:buChar char="q"/>
            </a:pPr>
            <a:r>
              <a:rPr lang="fr-FR" sz="2400" dirty="0">
                <a:latin typeface="Cambria" panose="02040503050406030204" pitchFamily="18" charset="0"/>
                <a:ea typeface="Cambria" panose="02040503050406030204" pitchFamily="18" charset="0"/>
              </a:rPr>
              <a:t>La liste des pesticides et engrais à utiliser</a:t>
            </a:r>
          </a:p>
          <a:p>
            <a:pPr marL="0" lvl="0" indent="0">
              <a:buNone/>
            </a:pPr>
            <a:endParaRPr lang="fr-FR" sz="2400" dirty="0">
              <a:latin typeface="Cambria" panose="02040503050406030204" pitchFamily="18" charset="0"/>
              <a:ea typeface="Cambria" panose="02040503050406030204" pitchFamily="18" charset="0"/>
            </a:endParaRPr>
          </a:p>
          <a:p>
            <a:pPr lvl="0">
              <a:buFont typeface="Wingdings" panose="05000000000000000000" pitchFamily="2" charset="2"/>
              <a:buChar char="q"/>
            </a:pPr>
            <a:r>
              <a:rPr lang="fr-FR" sz="2400" dirty="0">
                <a:latin typeface="Cambria" panose="02040503050406030204" pitchFamily="18" charset="0"/>
                <a:ea typeface="Cambria" panose="02040503050406030204" pitchFamily="18" charset="0"/>
              </a:rPr>
              <a:t>La liste des membres de l'équipe de production</a:t>
            </a:r>
          </a:p>
          <a:p>
            <a:pPr marL="0" lvl="0" indent="0">
              <a:buNone/>
            </a:pPr>
            <a:endParaRPr lang="fr-FR" sz="2400" dirty="0">
              <a:latin typeface="Cambria" panose="02040503050406030204" pitchFamily="18" charset="0"/>
              <a:ea typeface="Cambria" panose="02040503050406030204" pitchFamily="18" charset="0"/>
            </a:endParaRPr>
          </a:p>
          <a:p>
            <a:pPr lvl="0">
              <a:buFont typeface="Wingdings" panose="05000000000000000000" pitchFamily="2" charset="2"/>
              <a:buChar char="q"/>
            </a:pPr>
            <a:r>
              <a:rPr lang="fr-FR" sz="2400" dirty="0">
                <a:latin typeface="Cambria" panose="02040503050406030204" pitchFamily="18" charset="0"/>
                <a:ea typeface="Cambria" panose="02040503050406030204" pitchFamily="18" charset="0"/>
              </a:rPr>
              <a:t>La liste des équipements TIC, Ordinateurs et smartphones Android disponibles</a:t>
            </a:r>
          </a:p>
        </p:txBody>
      </p:sp>
    </p:spTree>
    <p:extLst>
      <p:ext uri="{BB962C8B-B14F-4D97-AF65-F5344CB8AC3E}">
        <p14:creationId xmlns:p14="http://schemas.microsoft.com/office/powerpoint/2010/main" val="1043558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F297C23-F46A-4312-832B-CBE869EDB013}"/>
              </a:ext>
            </a:extLst>
          </p:cNvPr>
          <p:cNvSpPr>
            <a:spLocks noGrp="1"/>
          </p:cNvSpPr>
          <p:nvPr>
            <p:ph type="title"/>
          </p:nvPr>
        </p:nvSpPr>
        <p:spPr>
          <a:xfrm>
            <a:off x="466722" y="2253803"/>
            <a:ext cx="3201366" cy="1720549"/>
          </a:xfrm>
        </p:spPr>
        <p:txBody>
          <a:bodyPr anchor="b">
            <a:normAutofit/>
          </a:bodyPr>
          <a:lstStyle/>
          <a:p>
            <a:pPr algn="r"/>
            <a:r>
              <a:rPr lang="en-US" sz="2800" dirty="0">
                <a:solidFill>
                  <a:srgbClr val="FFFFFF"/>
                </a:solidFill>
                <a:latin typeface="Maiandra GD" panose="020E0502030308020204" pitchFamily="34" charset="0"/>
              </a:rPr>
              <a:t>OFFRES TECHNIQUES</a:t>
            </a:r>
          </a:p>
        </p:txBody>
      </p:sp>
      <p:sp>
        <p:nvSpPr>
          <p:cNvPr id="3" name="Content Placeholder 2">
            <a:extLst>
              <a:ext uri="{FF2B5EF4-FFF2-40B4-BE49-F238E27FC236}">
                <a16:creationId xmlns:a16="http://schemas.microsoft.com/office/drawing/2014/main" id="{6A543EC9-59AB-4F90-B7FF-A77DDFA8D541}"/>
              </a:ext>
            </a:extLst>
          </p:cNvPr>
          <p:cNvSpPr>
            <a:spLocks noGrp="1"/>
          </p:cNvSpPr>
          <p:nvPr>
            <p:ph idx="1"/>
          </p:nvPr>
        </p:nvSpPr>
        <p:spPr>
          <a:xfrm>
            <a:off x="4134810" y="824249"/>
            <a:ext cx="7895264" cy="5422006"/>
          </a:xfrm>
        </p:spPr>
        <p:txBody>
          <a:bodyPr anchor="ctr">
            <a:normAutofit/>
          </a:bodyPr>
          <a:lstStyle/>
          <a:p>
            <a:pPr lvl="0">
              <a:buFont typeface="Wingdings" panose="05000000000000000000" pitchFamily="2" charset="2"/>
              <a:buChar char="q"/>
            </a:pPr>
            <a:r>
              <a:rPr lang="fr-FR" sz="2400" dirty="0">
                <a:latin typeface="Cambria" panose="02040503050406030204" pitchFamily="18" charset="0"/>
                <a:ea typeface="Cambria" panose="02040503050406030204" pitchFamily="18" charset="0"/>
              </a:rPr>
              <a:t>Fournit les détails GPS des terres déclarées</a:t>
            </a:r>
          </a:p>
          <a:p>
            <a:pPr marL="0" lvl="0" indent="0">
              <a:buNone/>
            </a:pPr>
            <a:endParaRPr lang="fr-FR" sz="2400" dirty="0">
              <a:latin typeface="Cambria" panose="02040503050406030204" pitchFamily="18" charset="0"/>
              <a:ea typeface="Cambria" panose="02040503050406030204" pitchFamily="18" charset="0"/>
            </a:endParaRPr>
          </a:p>
          <a:p>
            <a:pPr lvl="0">
              <a:buFont typeface="Wingdings" panose="05000000000000000000" pitchFamily="2" charset="2"/>
              <a:buChar char="q"/>
            </a:pPr>
            <a:r>
              <a:rPr lang="fr-FR" sz="2400" dirty="0">
                <a:latin typeface="Cambria" panose="02040503050406030204" pitchFamily="18" charset="0"/>
                <a:ea typeface="Cambria" panose="02040503050406030204" pitchFamily="18" charset="0"/>
              </a:rPr>
              <a:t>Les expériences du chef de production dans la production de semence certifiées ou dans un travail similaire</a:t>
            </a:r>
          </a:p>
          <a:p>
            <a:pPr lvl="0">
              <a:buFont typeface="Wingdings" panose="05000000000000000000" pitchFamily="2" charset="2"/>
              <a:buChar char="q"/>
            </a:pPr>
            <a:r>
              <a:rPr lang="fr-FR" sz="2400" dirty="0">
                <a:latin typeface="Cambria" panose="02040503050406030204" pitchFamily="18" charset="0"/>
                <a:ea typeface="Cambria" panose="02040503050406030204" pitchFamily="18" charset="0"/>
              </a:rPr>
              <a:t>Fournir un plan marketing</a:t>
            </a:r>
          </a:p>
          <a:p>
            <a:pPr marL="0" lvl="0" indent="0">
              <a:buNone/>
            </a:pPr>
            <a:endParaRPr lang="fr-FR" sz="2400" dirty="0">
              <a:latin typeface="Cambria" panose="02040503050406030204" pitchFamily="18" charset="0"/>
              <a:ea typeface="Cambria" panose="02040503050406030204" pitchFamily="18" charset="0"/>
            </a:endParaRPr>
          </a:p>
          <a:p>
            <a:pPr lvl="0">
              <a:buFont typeface="Wingdings" panose="05000000000000000000" pitchFamily="2" charset="2"/>
              <a:buChar char="q"/>
            </a:pPr>
            <a:r>
              <a:rPr lang="fr-FR" sz="2400" dirty="0">
                <a:latin typeface="Cambria" panose="02040503050406030204" pitchFamily="18" charset="0"/>
                <a:ea typeface="Cambria" panose="02040503050406030204" pitchFamily="18" charset="0"/>
              </a:rPr>
              <a:t>Montrer une preuve d'expérience dans la production de semences certifiées (historique) Preuve : photos des installations de production, de transformation, de stockage et de vente des semences certifiées.</a:t>
            </a:r>
          </a:p>
        </p:txBody>
      </p:sp>
    </p:spTree>
    <p:extLst>
      <p:ext uri="{BB962C8B-B14F-4D97-AF65-F5344CB8AC3E}">
        <p14:creationId xmlns:p14="http://schemas.microsoft.com/office/powerpoint/2010/main" val="1681657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F297C23-F46A-4312-832B-CBE869EDB013}"/>
              </a:ext>
            </a:extLst>
          </p:cNvPr>
          <p:cNvSpPr>
            <a:spLocks noGrp="1"/>
          </p:cNvSpPr>
          <p:nvPr>
            <p:ph type="title"/>
          </p:nvPr>
        </p:nvSpPr>
        <p:spPr>
          <a:xfrm>
            <a:off x="466722" y="586855"/>
            <a:ext cx="3201366" cy="3387497"/>
          </a:xfrm>
        </p:spPr>
        <p:txBody>
          <a:bodyPr anchor="b">
            <a:normAutofit/>
          </a:bodyPr>
          <a:lstStyle/>
          <a:p>
            <a:pPr algn="r"/>
            <a:r>
              <a:rPr lang="en-US" sz="2800" dirty="0">
                <a:solidFill>
                  <a:srgbClr val="FFFFFF"/>
                </a:solidFill>
                <a:latin typeface="Maiandra GD" panose="020E0502030308020204" pitchFamily="34" charset="0"/>
              </a:rPr>
              <a:t>OFFRES TECHNIQUES</a:t>
            </a:r>
          </a:p>
        </p:txBody>
      </p:sp>
      <p:sp>
        <p:nvSpPr>
          <p:cNvPr id="3" name="Content Placeholder 2">
            <a:extLst>
              <a:ext uri="{FF2B5EF4-FFF2-40B4-BE49-F238E27FC236}">
                <a16:creationId xmlns:a16="http://schemas.microsoft.com/office/drawing/2014/main" id="{6A543EC9-59AB-4F90-B7FF-A77DDFA8D541}"/>
              </a:ext>
            </a:extLst>
          </p:cNvPr>
          <p:cNvSpPr>
            <a:spLocks noGrp="1"/>
          </p:cNvSpPr>
          <p:nvPr>
            <p:ph idx="1"/>
          </p:nvPr>
        </p:nvSpPr>
        <p:spPr>
          <a:xfrm>
            <a:off x="4037834" y="1171977"/>
            <a:ext cx="7992240" cy="5009882"/>
          </a:xfrm>
        </p:spPr>
        <p:txBody>
          <a:bodyPr anchor="ctr">
            <a:noAutofit/>
          </a:bodyPr>
          <a:lstStyle/>
          <a:p>
            <a:pPr marL="0" indent="0">
              <a:buNone/>
            </a:pPr>
            <a:r>
              <a:rPr lang="fr-FR" sz="2400" dirty="0">
                <a:latin typeface="Cambria" panose="02040503050406030204" pitchFamily="18" charset="0"/>
                <a:ea typeface="Cambria" panose="02040503050406030204" pitchFamily="18" charset="0"/>
              </a:rPr>
              <a:t>L’entreprise semencière désireuse de soumissionner à cet avis d’appel d’offre devra indiquer la variété qu’elle produira, la surface cultivable disponible à cet effet ainsi que la production attendue pour la variété choisie. Elle pourra s’inspirer du tableau ci-dessous </a:t>
            </a:r>
          </a:p>
          <a:p>
            <a:pPr marL="0" indent="0">
              <a:buNone/>
            </a:pPr>
            <a:endParaRPr lang="fr-FR" sz="2400" dirty="0">
              <a:latin typeface="Cambria" panose="02040503050406030204" pitchFamily="18" charset="0"/>
              <a:ea typeface="Cambria" panose="02040503050406030204" pitchFamily="18" charset="0"/>
            </a:endParaRPr>
          </a:p>
          <a:p>
            <a:pPr marL="0" indent="0">
              <a:buNone/>
            </a:pPr>
            <a:endParaRPr lang="fr-FR" sz="2400" dirty="0">
              <a:latin typeface="Cambria" panose="02040503050406030204" pitchFamily="18" charset="0"/>
              <a:ea typeface="Cambria" panose="02040503050406030204" pitchFamily="18" charset="0"/>
            </a:endParaRPr>
          </a:p>
          <a:p>
            <a:pPr marL="0" indent="0">
              <a:buNone/>
            </a:pPr>
            <a:endParaRPr lang="fr-FR" sz="2400" dirty="0">
              <a:latin typeface="Cambria" panose="02040503050406030204" pitchFamily="18" charset="0"/>
              <a:ea typeface="Cambria" panose="02040503050406030204" pitchFamily="18" charset="0"/>
            </a:endParaRPr>
          </a:p>
          <a:p>
            <a:pPr marL="0" indent="0">
              <a:buNone/>
            </a:pPr>
            <a:endParaRPr lang="fr-FR" sz="2400" dirty="0">
              <a:latin typeface="Cambria" panose="02040503050406030204" pitchFamily="18" charset="0"/>
              <a:ea typeface="Cambria" panose="02040503050406030204" pitchFamily="18" charset="0"/>
            </a:endParaRPr>
          </a:p>
          <a:p>
            <a:pPr marL="0" indent="0">
              <a:buNone/>
            </a:pPr>
            <a:endParaRPr lang="fr-FR" sz="2400" dirty="0">
              <a:latin typeface="Cambria" panose="02040503050406030204" pitchFamily="18" charset="0"/>
              <a:ea typeface="Cambria" panose="02040503050406030204" pitchFamily="18" charset="0"/>
            </a:endParaRPr>
          </a:p>
          <a:p>
            <a:pPr marL="0" indent="0">
              <a:buNone/>
            </a:pPr>
            <a:endParaRPr lang="fr-FR" sz="2400" dirty="0">
              <a:latin typeface="Cambria" panose="02040503050406030204" pitchFamily="18" charset="0"/>
              <a:ea typeface="Cambria" panose="02040503050406030204" pitchFamily="18" charset="0"/>
            </a:endParaRPr>
          </a:p>
          <a:p>
            <a:pPr marL="0" indent="0">
              <a:buNone/>
            </a:pPr>
            <a:endParaRPr lang="fr-FR" sz="2400" dirty="0">
              <a:latin typeface="Cambria" panose="02040503050406030204" pitchFamily="18" charset="0"/>
              <a:ea typeface="Cambria" panose="02040503050406030204" pitchFamily="18" charset="0"/>
            </a:endParaRPr>
          </a:p>
        </p:txBody>
      </p:sp>
      <p:graphicFrame>
        <p:nvGraphicFramePr>
          <p:cNvPr id="4" name="Tableau 3"/>
          <p:cNvGraphicFramePr>
            <a:graphicFrameLocks noGrp="1"/>
          </p:cNvGraphicFramePr>
          <p:nvPr>
            <p:extLst>
              <p:ext uri="{D42A27DB-BD31-4B8C-83A1-F6EECF244321}">
                <p14:modId xmlns:p14="http://schemas.microsoft.com/office/powerpoint/2010/main" val="1842929710"/>
              </p:ext>
            </p:extLst>
          </p:nvPr>
        </p:nvGraphicFramePr>
        <p:xfrm>
          <a:off x="4218138" y="3413983"/>
          <a:ext cx="7817475" cy="1884065"/>
        </p:xfrm>
        <a:graphic>
          <a:graphicData uri="http://schemas.openxmlformats.org/drawingml/2006/table">
            <a:tbl>
              <a:tblPr firstRow="1" firstCol="1" bandRow="1">
                <a:tableStyleId>{5C22544A-7EE6-4342-B048-85BDC9FD1C3A}</a:tableStyleId>
              </a:tblPr>
              <a:tblGrid>
                <a:gridCol w="727051">
                  <a:extLst>
                    <a:ext uri="{9D8B030D-6E8A-4147-A177-3AD203B41FA5}">
                      <a16:colId xmlns:a16="http://schemas.microsoft.com/office/drawing/2014/main" val="20000"/>
                    </a:ext>
                  </a:extLst>
                </a:gridCol>
                <a:gridCol w="1023505">
                  <a:extLst>
                    <a:ext uri="{9D8B030D-6E8A-4147-A177-3AD203B41FA5}">
                      <a16:colId xmlns:a16="http://schemas.microsoft.com/office/drawing/2014/main" val="20001"/>
                    </a:ext>
                  </a:extLst>
                </a:gridCol>
                <a:gridCol w="1570462">
                  <a:extLst>
                    <a:ext uri="{9D8B030D-6E8A-4147-A177-3AD203B41FA5}">
                      <a16:colId xmlns:a16="http://schemas.microsoft.com/office/drawing/2014/main" val="20002"/>
                    </a:ext>
                  </a:extLst>
                </a:gridCol>
                <a:gridCol w="1638646">
                  <a:extLst>
                    <a:ext uri="{9D8B030D-6E8A-4147-A177-3AD203B41FA5}">
                      <a16:colId xmlns:a16="http://schemas.microsoft.com/office/drawing/2014/main" val="20003"/>
                    </a:ext>
                  </a:extLst>
                </a:gridCol>
                <a:gridCol w="2857811">
                  <a:extLst>
                    <a:ext uri="{9D8B030D-6E8A-4147-A177-3AD203B41FA5}">
                      <a16:colId xmlns:a16="http://schemas.microsoft.com/office/drawing/2014/main" val="20004"/>
                    </a:ext>
                  </a:extLst>
                </a:gridCol>
              </a:tblGrid>
              <a:tr h="889177">
                <a:tc>
                  <a:txBody>
                    <a:bodyPr/>
                    <a:lstStyle/>
                    <a:p>
                      <a:pPr>
                        <a:lnSpc>
                          <a:spcPct val="115000"/>
                        </a:lnSpc>
                        <a:spcAft>
                          <a:spcPts val="0"/>
                        </a:spcAft>
                      </a:pPr>
                      <a:r>
                        <a:rPr lang="fr-FR" sz="2000" dirty="0">
                          <a:effectLst/>
                          <a:latin typeface="Cambria" panose="02040503050406030204" pitchFamily="18" charset="0"/>
                          <a:ea typeface="Cambria" panose="02040503050406030204" pitchFamily="18" charset="0"/>
                        </a:rPr>
                        <a:t>N°</a:t>
                      </a:r>
                      <a:endParaRPr lang="fr-FR" sz="2000" dirty="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gn="ctr">
                        <a:lnSpc>
                          <a:spcPct val="115000"/>
                        </a:lnSpc>
                        <a:spcAft>
                          <a:spcPts val="0"/>
                        </a:spcAft>
                      </a:pPr>
                      <a:r>
                        <a:rPr lang="fr-FR" sz="2000">
                          <a:effectLst/>
                          <a:latin typeface="Cambria" panose="02040503050406030204" pitchFamily="18" charset="0"/>
                          <a:ea typeface="Cambria" panose="02040503050406030204" pitchFamily="18" charset="0"/>
                        </a:rPr>
                        <a:t>Variété</a:t>
                      </a:r>
                      <a:endParaRPr lang="fr-FR" sz="200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gn="ctr">
                        <a:lnSpc>
                          <a:spcPct val="115000"/>
                        </a:lnSpc>
                        <a:spcAft>
                          <a:spcPts val="0"/>
                        </a:spcAft>
                      </a:pPr>
                      <a:r>
                        <a:rPr lang="fr-FR" sz="2000" dirty="0">
                          <a:effectLst/>
                          <a:latin typeface="Cambria" panose="02040503050406030204" pitchFamily="18" charset="0"/>
                          <a:ea typeface="Cambria" panose="02040503050406030204" pitchFamily="18" charset="0"/>
                        </a:rPr>
                        <a:t>Surface cultivable</a:t>
                      </a:r>
                    </a:p>
                    <a:p>
                      <a:pPr algn="ctr">
                        <a:lnSpc>
                          <a:spcPct val="115000"/>
                        </a:lnSpc>
                        <a:spcAft>
                          <a:spcPts val="0"/>
                        </a:spcAft>
                      </a:pPr>
                      <a:r>
                        <a:rPr lang="fr-FR" sz="2000" dirty="0">
                          <a:effectLst/>
                          <a:latin typeface="Cambria" panose="02040503050406030204" pitchFamily="18" charset="0"/>
                          <a:ea typeface="Cambria" panose="02040503050406030204" pitchFamily="18" charset="0"/>
                        </a:rPr>
                        <a:t>disponible</a:t>
                      </a:r>
                      <a:endParaRPr lang="fr-FR" sz="2000" dirty="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gn="ctr">
                        <a:lnSpc>
                          <a:spcPct val="115000"/>
                        </a:lnSpc>
                        <a:spcAft>
                          <a:spcPts val="0"/>
                        </a:spcAft>
                      </a:pPr>
                      <a:r>
                        <a:rPr lang="fr-FR" sz="2000">
                          <a:effectLst/>
                          <a:latin typeface="Cambria" panose="02040503050406030204" pitchFamily="18" charset="0"/>
                          <a:ea typeface="Cambria" panose="02040503050406030204" pitchFamily="18" charset="0"/>
                        </a:rPr>
                        <a:t>Nombre de producteurs</a:t>
                      </a:r>
                      <a:endParaRPr lang="fr-FR" sz="200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gn="ctr">
                        <a:lnSpc>
                          <a:spcPct val="115000"/>
                        </a:lnSpc>
                        <a:spcAft>
                          <a:spcPts val="0"/>
                        </a:spcAft>
                      </a:pPr>
                      <a:r>
                        <a:rPr lang="fr-FR" sz="2000" dirty="0">
                          <a:effectLst/>
                          <a:latin typeface="Cambria" panose="02040503050406030204" pitchFamily="18" charset="0"/>
                          <a:ea typeface="Cambria" panose="02040503050406030204" pitchFamily="18" charset="0"/>
                        </a:rPr>
                        <a:t>Production de semences certifiées attendue</a:t>
                      </a:r>
                      <a:endParaRPr lang="fr-FR" sz="2000" dirty="0">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val="10000"/>
                  </a:ext>
                </a:extLst>
              </a:tr>
              <a:tr h="431175">
                <a:tc>
                  <a:txBody>
                    <a:bodyPr/>
                    <a:lstStyle/>
                    <a:p>
                      <a:pPr>
                        <a:lnSpc>
                          <a:spcPct val="115000"/>
                        </a:lnSpc>
                        <a:spcAft>
                          <a:spcPts val="0"/>
                        </a:spcAft>
                      </a:pPr>
                      <a:r>
                        <a:rPr lang="fr-FR" sz="2000">
                          <a:effectLst/>
                          <a:latin typeface="Cambria" panose="02040503050406030204" pitchFamily="18" charset="0"/>
                          <a:ea typeface="Cambria" panose="02040503050406030204" pitchFamily="18" charset="0"/>
                        </a:rPr>
                        <a:t> </a:t>
                      </a:r>
                      <a:endParaRPr lang="fr-FR" sz="200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gn="just">
                        <a:lnSpc>
                          <a:spcPct val="115000"/>
                        </a:lnSpc>
                        <a:spcAft>
                          <a:spcPts val="0"/>
                        </a:spcAft>
                      </a:pPr>
                      <a:r>
                        <a:rPr lang="fr-FR" sz="2000">
                          <a:effectLst/>
                          <a:latin typeface="Cambria" panose="02040503050406030204" pitchFamily="18" charset="0"/>
                          <a:ea typeface="Cambria" panose="02040503050406030204" pitchFamily="18" charset="0"/>
                        </a:rPr>
                        <a:t> </a:t>
                      </a:r>
                      <a:endParaRPr lang="fr-FR" sz="200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gn="just">
                        <a:lnSpc>
                          <a:spcPct val="115000"/>
                        </a:lnSpc>
                        <a:spcAft>
                          <a:spcPts val="0"/>
                        </a:spcAft>
                      </a:pPr>
                      <a:r>
                        <a:rPr lang="fr-FR" sz="2000">
                          <a:effectLst/>
                          <a:latin typeface="Cambria" panose="02040503050406030204" pitchFamily="18" charset="0"/>
                          <a:ea typeface="Cambria" panose="02040503050406030204" pitchFamily="18" charset="0"/>
                        </a:rPr>
                        <a:t> </a:t>
                      </a:r>
                      <a:endParaRPr lang="fr-FR" sz="200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gn="just">
                        <a:lnSpc>
                          <a:spcPct val="115000"/>
                        </a:lnSpc>
                        <a:spcAft>
                          <a:spcPts val="0"/>
                        </a:spcAft>
                      </a:pPr>
                      <a:r>
                        <a:rPr lang="fr-FR" sz="2000">
                          <a:effectLst/>
                          <a:latin typeface="Cambria" panose="02040503050406030204" pitchFamily="18" charset="0"/>
                          <a:ea typeface="Cambria" panose="02040503050406030204" pitchFamily="18" charset="0"/>
                        </a:rPr>
                        <a:t> </a:t>
                      </a:r>
                      <a:endParaRPr lang="fr-FR" sz="200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gn="just">
                        <a:lnSpc>
                          <a:spcPct val="115000"/>
                        </a:lnSpc>
                        <a:spcAft>
                          <a:spcPts val="0"/>
                        </a:spcAft>
                      </a:pPr>
                      <a:r>
                        <a:rPr lang="fr-FR" sz="2000">
                          <a:effectLst/>
                          <a:latin typeface="Cambria" panose="02040503050406030204" pitchFamily="18" charset="0"/>
                          <a:ea typeface="Cambria" panose="02040503050406030204" pitchFamily="18" charset="0"/>
                        </a:rPr>
                        <a:t> </a:t>
                      </a:r>
                      <a:endParaRPr lang="fr-FR" sz="2000">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val="10001"/>
                  </a:ext>
                </a:extLst>
              </a:tr>
              <a:tr h="431175">
                <a:tc>
                  <a:txBody>
                    <a:bodyPr/>
                    <a:lstStyle/>
                    <a:p>
                      <a:pPr>
                        <a:lnSpc>
                          <a:spcPct val="115000"/>
                        </a:lnSpc>
                        <a:spcAft>
                          <a:spcPts val="0"/>
                        </a:spcAft>
                      </a:pPr>
                      <a:r>
                        <a:rPr lang="fr-FR" sz="2000">
                          <a:effectLst/>
                          <a:latin typeface="Cambria" panose="02040503050406030204" pitchFamily="18" charset="0"/>
                          <a:ea typeface="Cambria" panose="02040503050406030204" pitchFamily="18" charset="0"/>
                        </a:rPr>
                        <a:t> </a:t>
                      </a:r>
                      <a:endParaRPr lang="fr-FR" sz="200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gn="just">
                        <a:lnSpc>
                          <a:spcPct val="115000"/>
                        </a:lnSpc>
                        <a:spcAft>
                          <a:spcPts val="0"/>
                        </a:spcAft>
                      </a:pPr>
                      <a:r>
                        <a:rPr lang="fr-FR" sz="2000">
                          <a:effectLst/>
                          <a:latin typeface="Cambria" panose="02040503050406030204" pitchFamily="18" charset="0"/>
                          <a:ea typeface="Cambria" panose="02040503050406030204" pitchFamily="18" charset="0"/>
                        </a:rPr>
                        <a:t> </a:t>
                      </a:r>
                      <a:endParaRPr lang="fr-FR" sz="200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gn="just">
                        <a:lnSpc>
                          <a:spcPct val="115000"/>
                        </a:lnSpc>
                        <a:spcAft>
                          <a:spcPts val="0"/>
                        </a:spcAft>
                      </a:pPr>
                      <a:r>
                        <a:rPr lang="fr-FR" sz="2000">
                          <a:effectLst/>
                          <a:latin typeface="Cambria" panose="02040503050406030204" pitchFamily="18" charset="0"/>
                          <a:ea typeface="Cambria" panose="02040503050406030204" pitchFamily="18" charset="0"/>
                        </a:rPr>
                        <a:t> </a:t>
                      </a:r>
                      <a:endParaRPr lang="fr-FR" sz="200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gn="just">
                        <a:lnSpc>
                          <a:spcPct val="115000"/>
                        </a:lnSpc>
                        <a:spcAft>
                          <a:spcPts val="0"/>
                        </a:spcAft>
                      </a:pPr>
                      <a:r>
                        <a:rPr lang="fr-FR" sz="2000" dirty="0">
                          <a:effectLst/>
                          <a:latin typeface="Cambria" panose="02040503050406030204" pitchFamily="18" charset="0"/>
                          <a:ea typeface="Cambria" panose="02040503050406030204" pitchFamily="18" charset="0"/>
                        </a:rPr>
                        <a:t> </a:t>
                      </a:r>
                      <a:endParaRPr lang="fr-FR" sz="2000" dirty="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algn="just">
                        <a:lnSpc>
                          <a:spcPct val="115000"/>
                        </a:lnSpc>
                        <a:spcAft>
                          <a:spcPts val="0"/>
                        </a:spcAft>
                      </a:pPr>
                      <a:r>
                        <a:rPr lang="fr-FR" sz="2000" dirty="0">
                          <a:effectLst/>
                          <a:latin typeface="Cambria" panose="02040503050406030204" pitchFamily="18" charset="0"/>
                          <a:ea typeface="Cambria" panose="02040503050406030204" pitchFamily="18" charset="0"/>
                        </a:rPr>
                        <a:t> </a:t>
                      </a:r>
                      <a:endParaRPr lang="fr-FR" sz="2000" dirty="0">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955576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F297C23-F46A-4312-832B-CBE869EDB013}"/>
              </a:ext>
            </a:extLst>
          </p:cNvPr>
          <p:cNvSpPr>
            <a:spLocks noGrp="1"/>
          </p:cNvSpPr>
          <p:nvPr>
            <p:ph type="title"/>
          </p:nvPr>
        </p:nvSpPr>
        <p:spPr>
          <a:xfrm>
            <a:off x="466722" y="586855"/>
            <a:ext cx="3201366" cy="3387497"/>
          </a:xfrm>
        </p:spPr>
        <p:txBody>
          <a:bodyPr anchor="b">
            <a:normAutofit/>
          </a:bodyPr>
          <a:lstStyle/>
          <a:p>
            <a:pPr algn="r"/>
            <a:r>
              <a:rPr lang="en-US" sz="2800" dirty="0">
                <a:solidFill>
                  <a:srgbClr val="FFFFFF"/>
                </a:solidFill>
                <a:latin typeface="Maiandra GD" panose="020E0502030308020204" pitchFamily="34" charset="0"/>
              </a:rPr>
              <a:t> OFFRE FINANCIERE </a:t>
            </a:r>
          </a:p>
        </p:txBody>
      </p:sp>
      <p:sp>
        <p:nvSpPr>
          <p:cNvPr id="3" name="Content Placeholder 2">
            <a:extLst>
              <a:ext uri="{FF2B5EF4-FFF2-40B4-BE49-F238E27FC236}">
                <a16:creationId xmlns:a16="http://schemas.microsoft.com/office/drawing/2014/main" id="{6A543EC9-59AB-4F90-B7FF-A77DDFA8D541}"/>
              </a:ext>
            </a:extLst>
          </p:cNvPr>
          <p:cNvSpPr>
            <a:spLocks noGrp="1"/>
          </p:cNvSpPr>
          <p:nvPr>
            <p:ph idx="1"/>
          </p:nvPr>
        </p:nvSpPr>
        <p:spPr>
          <a:xfrm>
            <a:off x="4134810" y="154535"/>
            <a:ext cx="7895264" cy="6693327"/>
          </a:xfrm>
        </p:spPr>
        <p:txBody>
          <a:bodyPr anchor="ctr">
            <a:noAutofit/>
          </a:bodyPr>
          <a:lstStyle/>
          <a:p>
            <a:pPr>
              <a:buFont typeface="Wingdings" panose="05000000000000000000" pitchFamily="2" charset="2"/>
              <a:buChar char="q"/>
            </a:pPr>
            <a:r>
              <a:rPr lang="fr-FR" sz="2400" dirty="0">
                <a:latin typeface="Cambria" panose="02040503050406030204" pitchFamily="18" charset="0"/>
                <a:ea typeface="Cambria" panose="02040503050406030204" pitchFamily="18" charset="0"/>
              </a:rPr>
              <a:t>Proposition financière et conditions de paiement pour</a:t>
            </a:r>
          </a:p>
          <a:p>
            <a:pPr>
              <a:buFont typeface="Wingdings" panose="05000000000000000000" pitchFamily="2" charset="2"/>
              <a:buChar char="ü"/>
            </a:pPr>
            <a:r>
              <a:rPr lang="fr-FR" sz="2400" dirty="0">
                <a:latin typeface="Cambria" panose="02040503050406030204" pitchFamily="18" charset="0"/>
                <a:ea typeface="Cambria" panose="02040503050406030204" pitchFamily="18" charset="0"/>
              </a:rPr>
              <a:t>Conseil Certification des semences</a:t>
            </a:r>
          </a:p>
          <a:p>
            <a:pPr>
              <a:buFont typeface="Wingdings" panose="05000000000000000000" pitchFamily="2" charset="2"/>
              <a:buChar char="ü"/>
            </a:pPr>
            <a:r>
              <a:rPr lang="fr-FR" sz="2400" dirty="0">
                <a:latin typeface="Cambria" panose="02040503050406030204" pitchFamily="18" charset="0"/>
                <a:ea typeface="Cambria" panose="02040503050406030204" pitchFamily="18" charset="0"/>
              </a:rPr>
              <a:t>Conseil en marketing des semences</a:t>
            </a:r>
          </a:p>
          <a:p>
            <a:pPr marL="0" indent="0">
              <a:buNone/>
            </a:pPr>
            <a:endParaRPr lang="fr-FR" sz="2400" dirty="0">
              <a:latin typeface="Cambria" panose="02040503050406030204" pitchFamily="18" charset="0"/>
              <a:ea typeface="Cambria" panose="02040503050406030204" pitchFamily="18" charset="0"/>
            </a:endParaRPr>
          </a:p>
          <a:p>
            <a:pPr>
              <a:buFont typeface="Wingdings" panose="05000000000000000000" pitchFamily="2" charset="2"/>
              <a:buChar char="q"/>
            </a:pPr>
            <a:r>
              <a:rPr lang="fr-FR" sz="2400" dirty="0">
                <a:latin typeface="Cambria" panose="02040503050406030204" pitchFamily="18" charset="0"/>
                <a:ea typeface="Cambria" panose="02040503050406030204" pitchFamily="18" charset="0"/>
              </a:rPr>
              <a:t>Plan de financement pour la production de semences certifiées</a:t>
            </a:r>
          </a:p>
          <a:p>
            <a:pPr>
              <a:buFont typeface="Wingdings" panose="05000000000000000000" pitchFamily="2" charset="2"/>
              <a:buChar char="ü"/>
            </a:pPr>
            <a:r>
              <a:rPr lang="fr-FR" sz="2400" dirty="0">
                <a:latin typeface="Cambria" panose="02040503050406030204" pitchFamily="18" charset="0"/>
                <a:ea typeface="Cambria" panose="02040503050406030204" pitchFamily="18" charset="0"/>
              </a:rPr>
              <a:t>Budget de production</a:t>
            </a:r>
          </a:p>
          <a:p>
            <a:pPr>
              <a:buFont typeface="Wingdings" panose="05000000000000000000" pitchFamily="2" charset="2"/>
              <a:buChar char="ü"/>
            </a:pPr>
            <a:r>
              <a:rPr lang="fr-FR" sz="2400" dirty="0">
                <a:latin typeface="Cambria" panose="02040503050406030204" pitchFamily="18" charset="0"/>
                <a:ea typeface="Cambria" panose="02040503050406030204" pitchFamily="18" charset="0"/>
              </a:rPr>
              <a:t>Source de financement</a:t>
            </a:r>
            <a:endParaRPr lang="fr-CI" sz="2400" dirty="0">
              <a:effectLst/>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6771177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F51FB79B259B34BA8E504610C1EEB5C" ma:contentTypeVersion="13" ma:contentTypeDescription="Create a new document." ma:contentTypeScope="" ma:versionID="9217744c22e2058752a3a78744258316">
  <xsd:schema xmlns:xsd="http://www.w3.org/2001/XMLSchema" xmlns:xs="http://www.w3.org/2001/XMLSchema" xmlns:p="http://schemas.microsoft.com/office/2006/metadata/properties" xmlns:ns3="0634bcd0-9bc0-493d-9b55-64841f2486e6" xmlns:ns4="8c8bc94a-f009-44ef-8d28-98b5eb9aac52" targetNamespace="http://schemas.microsoft.com/office/2006/metadata/properties" ma:root="true" ma:fieldsID="b1d84b795298df441b19ae29db4f80f1" ns3:_="" ns4:_="">
    <xsd:import namespace="0634bcd0-9bc0-493d-9b55-64841f2486e6"/>
    <xsd:import namespace="8c8bc94a-f009-44ef-8d28-98b5eb9aac5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DateTaken" minOccurs="0"/>
                <xsd:element ref="ns4:MediaServiceAutoTags" minOccurs="0"/>
                <xsd:element ref="ns4:MediaServiceGenerationTime" minOccurs="0"/>
                <xsd:element ref="ns4:MediaServiceEventHashCode" minOccurs="0"/>
                <xsd:element ref="ns4:MediaServiceLocation" minOccurs="0"/>
                <xsd:element ref="ns4: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634bcd0-9bc0-493d-9b55-64841f2486e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c8bc94a-f009-44ef-8d28-98b5eb9aac5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20C52A5-ADEC-465C-92C6-D4762215012A}">
  <ds:schemaRefs>
    <ds:schemaRef ds:uri="http://purl.org/dc/elements/1.1/"/>
    <ds:schemaRef ds:uri="http://schemas.microsoft.com/office/2006/metadata/properties"/>
    <ds:schemaRef ds:uri="http://purl.org/dc/terms/"/>
    <ds:schemaRef ds:uri="http://schemas.microsoft.com/office/2006/documentManagement/types"/>
    <ds:schemaRef ds:uri="0634bcd0-9bc0-493d-9b55-64841f2486e6"/>
    <ds:schemaRef ds:uri="http://purl.org/dc/dcmitype/"/>
    <ds:schemaRef ds:uri="http://schemas.microsoft.com/office/infopath/2007/PartnerControls"/>
    <ds:schemaRef ds:uri="http://schemas.openxmlformats.org/package/2006/metadata/core-properties"/>
    <ds:schemaRef ds:uri="8c8bc94a-f009-44ef-8d28-98b5eb9aac52"/>
    <ds:schemaRef ds:uri="http://www.w3.org/XML/1998/namespace"/>
  </ds:schemaRefs>
</ds:datastoreItem>
</file>

<file path=customXml/itemProps2.xml><?xml version="1.0" encoding="utf-8"?>
<ds:datastoreItem xmlns:ds="http://schemas.openxmlformats.org/officeDocument/2006/customXml" ds:itemID="{91F9AB91-3BB3-4A3B-ADC6-E6C27DAF20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634bcd0-9bc0-493d-9b55-64841f2486e6"/>
    <ds:schemaRef ds:uri="8c8bc94a-f009-44ef-8d28-98b5eb9aac5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16FC4AE-3D77-42A2-9810-26EBF68A562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660</TotalTime>
  <Words>1130</Words>
  <Application>Microsoft Office PowerPoint</Application>
  <PresentationFormat>Widescreen</PresentationFormat>
  <Paragraphs>187</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Calibri Light</vt:lpstr>
      <vt:lpstr>Cambria</vt:lpstr>
      <vt:lpstr>Maiandra GD</vt:lpstr>
      <vt:lpstr>Wingdings</vt:lpstr>
      <vt:lpstr>Office Theme</vt:lpstr>
      <vt:lpstr>APPEL D’OFFRE POUR LA  PRODUCTION DE SEMENCES CERTIFIEES DE RIZ  BENIN  </vt:lpstr>
      <vt:lpstr>DESCRIPTION DU PROJET </vt:lpstr>
      <vt:lpstr>OBJECTIFS</vt:lpstr>
      <vt:lpstr>OBJECTIFS</vt:lpstr>
      <vt:lpstr>VARIETES DE SEMENCES A PRODUIRE     </vt:lpstr>
      <vt:lpstr>OFFRES TECHNIQUES</vt:lpstr>
      <vt:lpstr>OFFRES TECHNIQUES</vt:lpstr>
      <vt:lpstr>OFFRES TECHNIQUES</vt:lpstr>
      <vt:lpstr> OFFRE FINANCIERE </vt:lpstr>
      <vt:lpstr>SUMISSION DES OFFRES</vt:lpstr>
      <vt:lpstr>EVALUATIONS</vt:lpstr>
      <vt:lpstr>EVALUATIONS</vt:lpstr>
      <vt:lpstr>EVALUATIONS</vt:lpstr>
      <vt:lpstr>FORMULAIRE DE REPONSE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RFP QUALITY BAG SUPPLY IN WEST AFRICA</dc:title>
  <dc:creator>Messou, Edja (AfricaRice)</dc:creator>
  <cp:lastModifiedBy>Mobio M. Romaric, N'Kou (AfricaRice)</cp:lastModifiedBy>
  <cp:revision>31</cp:revision>
  <dcterms:created xsi:type="dcterms:W3CDTF">2020-12-09T17:08:21Z</dcterms:created>
  <dcterms:modified xsi:type="dcterms:W3CDTF">2021-12-04T09:04:14Z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0x0101004F51FB79B259B34BA8E504610C1EEB5C</vt:lpwstr>
  </property>
</Properties>
</file>